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Lst>
  <p:notesMasterIdLst>
    <p:notesMasterId r:id="rId44"/>
  </p:notesMasterIdLst>
  <p:sldIdLst>
    <p:sldId id="261" r:id="rId4"/>
    <p:sldId id="258" r:id="rId5"/>
    <p:sldId id="259" r:id="rId6"/>
    <p:sldId id="276" r:id="rId7"/>
    <p:sldId id="262" r:id="rId8"/>
    <p:sldId id="290" r:id="rId9"/>
    <p:sldId id="313" r:id="rId10"/>
    <p:sldId id="325" r:id="rId11"/>
    <p:sldId id="355" r:id="rId12"/>
    <p:sldId id="346" r:id="rId13"/>
    <p:sldId id="333" r:id="rId14"/>
    <p:sldId id="315" r:id="rId15"/>
    <p:sldId id="326" r:id="rId16"/>
    <p:sldId id="344" r:id="rId17"/>
    <p:sldId id="351" r:id="rId18"/>
    <p:sldId id="345" r:id="rId19"/>
    <p:sldId id="410" r:id="rId20"/>
    <p:sldId id="318" r:id="rId21"/>
    <p:sldId id="328" r:id="rId22"/>
    <p:sldId id="336" r:id="rId23"/>
    <p:sldId id="316" r:id="rId24"/>
    <p:sldId id="329" r:id="rId25"/>
    <p:sldId id="330" r:id="rId26"/>
    <p:sldId id="320" r:id="rId27"/>
    <p:sldId id="338" r:id="rId28"/>
    <p:sldId id="353" r:id="rId29"/>
    <p:sldId id="335" r:id="rId30"/>
    <p:sldId id="334" r:id="rId31"/>
    <p:sldId id="413" r:id="rId32"/>
    <p:sldId id="414" r:id="rId33"/>
    <p:sldId id="310" r:id="rId34"/>
    <p:sldId id="340" r:id="rId35"/>
    <p:sldId id="341" r:id="rId36"/>
    <p:sldId id="342" r:id="rId37"/>
    <p:sldId id="417" r:id="rId38"/>
    <p:sldId id="418" r:id="rId39"/>
    <p:sldId id="274" r:id="rId40"/>
    <p:sldId id="275" r:id="rId41"/>
    <p:sldId id="412" r:id="rId42"/>
    <p:sldId id="27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29">
          <p15:clr>
            <a:srgbClr val="A4A3A4"/>
          </p15:clr>
        </p15:guide>
        <p15:guide id="2" pos="39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4545"/>
    <a:srgbClr val="61E5E5"/>
    <a:srgbClr val="EE4F08"/>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56" autoAdjust="0"/>
    <p:restoredTop sz="95374" autoAdjust="0"/>
  </p:normalViewPr>
  <p:slideViewPr>
    <p:cSldViewPr snapToGrid="0">
      <p:cViewPr varScale="1">
        <p:scale>
          <a:sx n="66" d="100"/>
          <a:sy n="66" d="100"/>
        </p:scale>
        <p:origin x="-666" y="-108"/>
      </p:cViewPr>
      <p:guideLst>
        <p:guide orient="horz" pos="2129"/>
        <p:guide pos="39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3">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C6580F5-C5DA-400F-BD3C-C429D4E6D305}" type="doc">
      <dgm:prSet loTypeId="urn:microsoft.com/office/officeart/2005/8/layout/vList2#3" loCatId="list" qsTypeId="urn:microsoft.com/office/officeart/2005/8/quickstyle/simple1#3" qsCatId="simple" csTypeId="urn:microsoft.com/office/officeart/2005/8/colors/colorful4#3" csCatId="colorful" phldr="1"/>
      <dgm:spPr/>
      <dgm:t>
        <a:bodyPr/>
        <a:lstStyle/>
        <a:p>
          <a:endParaRPr lang="en-US"/>
        </a:p>
      </dgm:t>
    </dgm:pt>
    <dgm:pt modelId="{0D0A6EF4-428D-4784-81D6-DEC487A80237}">
      <dgm:prSet phldrT="[Text]"/>
      <dgm:spPr>
        <a:solidFill>
          <a:schemeClr val="accent6">
            <a:lumMod val="75000"/>
          </a:schemeClr>
        </a:solidFill>
      </dgm:spPr>
      <dgm:t>
        <a:bodyPr/>
        <a:lstStyle/>
        <a:p>
          <a:r>
            <a:rPr lang="en-US" b="1" dirty="0">
              <a:latin typeface="Segoe UI Light" panose="020B0502040204020203" pitchFamily="34" charset="0"/>
              <a:cs typeface="Segoe UI Light" panose="020B0502040204020203" pitchFamily="34" charset="0"/>
            </a:rPr>
            <a:t>PROJECT KICK-OFF MEETING</a:t>
          </a:r>
        </a:p>
      </dgm:t>
    </dgm:pt>
    <dgm:pt modelId="{C7FFA7F1-10DE-46DE-8FE8-2D79A2F4955A}" type="parTrans" cxnId="{3C56D54E-05E6-48C9-A4B6-688954DE5A52}">
      <dgm:prSet/>
      <dgm:spPr/>
      <dgm:t>
        <a:bodyPr/>
        <a:lstStyle/>
        <a:p>
          <a:endParaRPr lang="en-US"/>
        </a:p>
      </dgm:t>
    </dgm:pt>
    <dgm:pt modelId="{AAD5343A-25BF-4B62-8921-95321FE8A605}" type="sibTrans" cxnId="{3C56D54E-05E6-48C9-A4B6-688954DE5A52}">
      <dgm:prSet/>
      <dgm:spPr/>
      <dgm:t>
        <a:bodyPr/>
        <a:lstStyle/>
        <a:p>
          <a:endParaRPr lang="en-US"/>
        </a:p>
      </dgm:t>
    </dgm:pt>
    <dgm:pt modelId="{5D7B0517-FFD6-481B-B1F5-62C99D5F55A8}">
      <dgm:prSet phldrT="[Text]"/>
      <dgm:spPr/>
      <dgm:t>
        <a:bodyPr/>
        <a:lstStyle/>
        <a:p>
          <a:r>
            <a:rPr lang="en-US" dirty="0">
              <a:latin typeface="Segoe UI Light" panose="020B0502040204020203" pitchFamily="34" charset="0"/>
              <a:cs typeface="Segoe UI Light" panose="020B0502040204020203" pitchFamily="34" charset="0"/>
            </a:rPr>
            <a:t>Resource Introduction</a:t>
          </a:r>
        </a:p>
      </dgm:t>
    </dgm:pt>
    <dgm:pt modelId="{D34DAF44-C263-43A1-8E9E-75868A8C698C}" type="parTrans" cxnId="{0A94B622-0D81-4544-85CB-F0604437A9A5}">
      <dgm:prSet/>
      <dgm:spPr/>
      <dgm:t>
        <a:bodyPr/>
        <a:lstStyle/>
        <a:p>
          <a:endParaRPr lang="en-US"/>
        </a:p>
      </dgm:t>
    </dgm:pt>
    <dgm:pt modelId="{2C92C675-DC9B-4990-ABE9-F17F818906A4}" type="sibTrans" cxnId="{0A94B622-0D81-4544-85CB-F0604437A9A5}">
      <dgm:prSet/>
      <dgm:spPr/>
      <dgm:t>
        <a:bodyPr/>
        <a:lstStyle/>
        <a:p>
          <a:endParaRPr lang="en-US"/>
        </a:p>
      </dgm:t>
    </dgm:pt>
    <dgm:pt modelId="{397E4765-83F7-43EC-937B-349EEAC17BCA}">
      <dgm:prSet phldrT="[Text]"/>
      <dgm:spPr>
        <a:solidFill>
          <a:schemeClr val="accent6"/>
        </a:solidFill>
      </dgm:spPr>
      <dgm:t>
        <a:bodyPr/>
        <a:lstStyle/>
        <a:p>
          <a:r>
            <a:rPr lang="en-US" b="1" dirty="0">
              <a:latin typeface="Segoe UI Light" panose="020B0502040204020203" pitchFamily="34" charset="0"/>
              <a:cs typeface="Segoe UI Light" panose="020B0502040204020203" pitchFamily="34" charset="0"/>
            </a:rPr>
            <a:t>INTERNAL PLANNING</a:t>
          </a:r>
        </a:p>
      </dgm:t>
    </dgm:pt>
    <dgm:pt modelId="{7610AFDA-3787-4B0F-BDC0-A2066968BE03}" type="parTrans" cxnId="{0D2087EA-FC35-4EB1-B816-31B506087822}">
      <dgm:prSet/>
      <dgm:spPr/>
      <dgm:t>
        <a:bodyPr/>
        <a:lstStyle/>
        <a:p>
          <a:endParaRPr lang="en-US"/>
        </a:p>
      </dgm:t>
    </dgm:pt>
    <dgm:pt modelId="{C2088587-DC63-4BAB-9F30-4FB14AA58D4C}" type="sibTrans" cxnId="{0D2087EA-FC35-4EB1-B816-31B506087822}">
      <dgm:prSet/>
      <dgm:spPr/>
      <dgm:t>
        <a:bodyPr/>
        <a:lstStyle/>
        <a:p>
          <a:endParaRPr lang="en-US"/>
        </a:p>
      </dgm:t>
    </dgm:pt>
    <dgm:pt modelId="{4BA85400-7E12-4C3B-8971-8967D44F15BE}">
      <dgm:prSet phldrT="[Text]"/>
      <dgm:spPr/>
      <dgm:t>
        <a:bodyPr/>
        <a:lstStyle/>
        <a:p>
          <a:r>
            <a:rPr lang="en-US" dirty="0">
              <a:latin typeface="Segoe UI Light" panose="020B0502040204020203" pitchFamily="34" charset="0"/>
              <a:cs typeface="Segoe UI Light" panose="020B0502040204020203" pitchFamily="34" charset="0"/>
            </a:rPr>
            <a:t>Responsibility Allotment </a:t>
          </a:r>
        </a:p>
      </dgm:t>
    </dgm:pt>
    <dgm:pt modelId="{9DA688B9-8C09-4564-894F-80FAD25E0BAC}" type="parTrans" cxnId="{C0DDDED3-8E72-4C5C-BDE9-68DA0C2E7809}">
      <dgm:prSet/>
      <dgm:spPr/>
      <dgm:t>
        <a:bodyPr/>
        <a:lstStyle/>
        <a:p>
          <a:endParaRPr lang="en-US"/>
        </a:p>
      </dgm:t>
    </dgm:pt>
    <dgm:pt modelId="{DCAD88FB-0E75-4D13-9038-3BC356C14276}" type="sibTrans" cxnId="{C0DDDED3-8E72-4C5C-BDE9-68DA0C2E7809}">
      <dgm:prSet/>
      <dgm:spPr/>
      <dgm:t>
        <a:bodyPr/>
        <a:lstStyle/>
        <a:p>
          <a:endParaRPr lang="en-US"/>
        </a:p>
      </dgm:t>
    </dgm:pt>
    <dgm:pt modelId="{9D926225-26B2-44D1-B90C-6343D650C233}">
      <dgm:prSet phldrT="[Text]"/>
      <dgm:spPr/>
      <dgm:t>
        <a:bodyPr/>
        <a:lstStyle/>
        <a:p>
          <a:r>
            <a:rPr lang="en-US" dirty="0">
              <a:latin typeface="Segoe UI Light" panose="020B0502040204020203" pitchFamily="34" charset="0"/>
              <a:cs typeface="Segoe UI Light" panose="020B0502040204020203" pitchFamily="34" charset="0"/>
            </a:rPr>
            <a:t>Project Mastery</a:t>
          </a:r>
        </a:p>
      </dgm:t>
    </dgm:pt>
    <dgm:pt modelId="{03C0DB62-FDDE-4275-BECF-52A2C0844B77}" type="parTrans" cxnId="{617FAE17-07B6-4013-A025-049F1E94F6B2}">
      <dgm:prSet/>
      <dgm:spPr/>
      <dgm:t>
        <a:bodyPr/>
        <a:lstStyle/>
        <a:p>
          <a:endParaRPr lang="en-US"/>
        </a:p>
      </dgm:t>
    </dgm:pt>
    <dgm:pt modelId="{53EA21ED-7223-47EB-803C-29CB5C50B560}" type="sibTrans" cxnId="{617FAE17-07B6-4013-A025-049F1E94F6B2}">
      <dgm:prSet/>
      <dgm:spPr/>
      <dgm:t>
        <a:bodyPr/>
        <a:lstStyle/>
        <a:p>
          <a:endParaRPr lang="en-US"/>
        </a:p>
      </dgm:t>
    </dgm:pt>
    <dgm:pt modelId="{5B4AB73A-2AAF-4C1C-825A-C485853A178D}">
      <dgm:prSet phldrT="[Text]"/>
      <dgm:spPr/>
      <dgm:t>
        <a:bodyPr/>
        <a:lstStyle/>
        <a:p>
          <a:r>
            <a:rPr lang="en-US" dirty="0">
              <a:latin typeface="Segoe UI Light" panose="020B0502040204020203" pitchFamily="34" charset="0"/>
              <a:cs typeface="Segoe UI Light" panose="020B0502040204020203" pitchFamily="34" charset="0"/>
            </a:rPr>
            <a:t>Schedule Finalization</a:t>
          </a:r>
        </a:p>
      </dgm:t>
    </dgm:pt>
    <dgm:pt modelId="{2EE7FCFD-1356-4AAF-B214-AD6D7AD42B16}" type="parTrans" cxnId="{68AB7BFA-B4FF-4EB0-92CF-251B2235778C}">
      <dgm:prSet/>
      <dgm:spPr/>
      <dgm:t>
        <a:bodyPr/>
        <a:lstStyle/>
        <a:p>
          <a:endParaRPr lang="en-US"/>
        </a:p>
      </dgm:t>
    </dgm:pt>
    <dgm:pt modelId="{F8233C7E-19AA-4C6F-8AC1-ECF1908CE43C}" type="sibTrans" cxnId="{68AB7BFA-B4FF-4EB0-92CF-251B2235778C}">
      <dgm:prSet/>
      <dgm:spPr/>
      <dgm:t>
        <a:bodyPr/>
        <a:lstStyle/>
        <a:p>
          <a:endParaRPr lang="en-US"/>
        </a:p>
      </dgm:t>
    </dgm:pt>
    <dgm:pt modelId="{B662A04E-E93B-4FCE-866D-C12435017F3C}">
      <dgm:prSet phldrT="[Text]"/>
      <dgm:spPr/>
      <dgm:t>
        <a:bodyPr/>
        <a:lstStyle/>
        <a:p>
          <a:r>
            <a:rPr lang="en-US" dirty="0">
              <a:latin typeface="Segoe UI Light" panose="020B0502040204020203" pitchFamily="34" charset="0"/>
              <a:cs typeface="Segoe UI Light" panose="020B0502040204020203" pitchFamily="34" charset="0"/>
            </a:rPr>
            <a:t>Set Milestone</a:t>
          </a:r>
        </a:p>
      </dgm:t>
    </dgm:pt>
    <dgm:pt modelId="{73CF4D13-3D05-4088-A93C-6E20B8272A94}" type="parTrans" cxnId="{CD0BF28C-3079-48BF-B193-86CE2675C4FA}">
      <dgm:prSet/>
      <dgm:spPr/>
      <dgm:t>
        <a:bodyPr/>
        <a:lstStyle/>
        <a:p>
          <a:endParaRPr lang="en-US"/>
        </a:p>
      </dgm:t>
    </dgm:pt>
    <dgm:pt modelId="{6D83DAE0-0047-4E2A-9523-2A0CCD4CD248}" type="sibTrans" cxnId="{CD0BF28C-3079-48BF-B193-86CE2675C4FA}">
      <dgm:prSet/>
      <dgm:spPr/>
      <dgm:t>
        <a:bodyPr/>
        <a:lstStyle/>
        <a:p>
          <a:endParaRPr lang="en-US"/>
        </a:p>
      </dgm:t>
    </dgm:pt>
    <dgm:pt modelId="{554D8EB1-76BD-4C5E-B040-BCC6144A4C35}">
      <dgm:prSet phldrT="[Text]"/>
      <dgm:spPr/>
      <dgm:t>
        <a:bodyPr/>
        <a:lstStyle/>
        <a:p>
          <a:r>
            <a:rPr lang="en-US" dirty="0">
              <a:latin typeface="Segoe UI Light" panose="020B0502040204020203" pitchFamily="34" charset="0"/>
              <a:cs typeface="Segoe UI Light" panose="020B0502040204020203" pitchFamily="34" charset="0"/>
            </a:rPr>
            <a:t>Set Milestone</a:t>
          </a:r>
        </a:p>
      </dgm:t>
    </dgm:pt>
    <dgm:pt modelId="{91730AF1-249C-47E0-B25E-9154CC813C7A}" type="parTrans" cxnId="{1D573B3C-8820-46F6-A029-40054E4A6ABC}">
      <dgm:prSet/>
      <dgm:spPr/>
      <dgm:t>
        <a:bodyPr/>
        <a:lstStyle/>
        <a:p>
          <a:endParaRPr lang="en-US"/>
        </a:p>
      </dgm:t>
    </dgm:pt>
    <dgm:pt modelId="{D9549C3B-8E51-4D3C-B52B-5F119984DF01}" type="sibTrans" cxnId="{1D573B3C-8820-46F6-A029-40054E4A6ABC}">
      <dgm:prSet/>
      <dgm:spPr/>
      <dgm:t>
        <a:bodyPr/>
        <a:lstStyle/>
        <a:p>
          <a:endParaRPr lang="en-US"/>
        </a:p>
      </dgm:t>
    </dgm:pt>
    <dgm:pt modelId="{565E80A9-9ED8-4BBA-A436-6CDEED487602}">
      <dgm:prSet phldrT="[Text]"/>
      <dgm:spPr/>
      <dgm:t>
        <a:bodyPr/>
        <a:lstStyle/>
        <a:p>
          <a:r>
            <a:rPr lang="en-US" dirty="0">
              <a:latin typeface="Segoe UI Light" panose="020B0502040204020203" pitchFamily="34" charset="0"/>
              <a:cs typeface="Segoe UI Light" panose="020B0502040204020203" pitchFamily="34" charset="0"/>
            </a:rPr>
            <a:t>Daily Worklog</a:t>
          </a:r>
        </a:p>
      </dgm:t>
    </dgm:pt>
    <dgm:pt modelId="{12DD20C5-47CF-4C28-AECE-C228CC712920}" type="parTrans" cxnId="{1DDEE580-7FF9-4934-B67F-73645F18FA42}">
      <dgm:prSet/>
      <dgm:spPr/>
      <dgm:t>
        <a:bodyPr/>
        <a:lstStyle/>
        <a:p>
          <a:endParaRPr lang="en-US"/>
        </a:p>
      </dgm:t>
    </dgm:pt>
    <dgm:pt modelId="{FC47709E-5655-426A-B30C-154B0F12ACE9}" type="sibTrans" cxnId="{1DDEE580-7FF9-4934-B67F-73645F18FA42}">
      <dgm:prSet/>
      <dgm:spPr/>
      <dgm:t>
        <a:bodyPr/>
        <a:lstStyle/>
        <a:p>
          <a:endParaRPr lang="en-US"/>
        </a:p>
      </dgm:t>
    </dgm:pt>
    <dgm:pt modelId="{4A3D12BE-32EB-4B55-B492-146616B620AD}">
      <dgm:prSet phldrT="[Text]"/>
      <dgm:spPr>
        <a:solidFill>
          <a:schemeClr val="accent6">
            <a:lumMod val="60000"/>
            <a:lumOff val="40000"/>
          </a:schemeClr>
        </a:solidFill>
      </dgm:spPr>
      <dgm:t>
        <a:bodyPr/>
        <a:lstStyle/>
        <a:p>
          <a:r>
            <a:rPr lang="en-US" b="1" dirty="0">
              <a:latin typeface="Segoe UI Light" panose="020B0502040204020203" pitchFamily="34" charset="0"/>
              <a:cs typeface="Segoe UI Light" panose="020B0502040204020203" pitchFamily="34" charset="0"/>
            </a:rPr>
            <a:t>WORK BEGINS</a:t>
          </a:r>
        </a:p>
      </dgm:t>
    </dgm:pt>
    <dgm:pt modelId="{00385944-B509-4406-9385-CA6E3B218528}" type="parTrans" cxnId="{EC95C3AD-B2F1-4B8E-BB44-EEF6893A791C}">
      <dgm:prSet/>
      <dgm:spPr/>
      <dgm:t>
        <a:bodyPr/>
        <a:lstStyle/>
        <a:p>
          <a:endParaRPr lang="en-US"/>
        </a:p>
      </dgm:t>
    </dgm:pt>
    <dgm:pt modelId="{05FEA0AA-96FB-4D05-83E4-A75702CDB827}" type="sibTrans" cxnId="{EC95C3AD-B2F1-4B8E-BB44-EEF6893A791C}">
      <dgm:prSet/>
      <dgm:spPr/>
      <dgm:t>
        <a:bodyPr/>
        <a:lstStyle/>
        <a:p>
          <a:endParaRPr lang="en-US"/>
        </a:p>
      </dgm:t>
    </dgm:pt>
    <dgm:pt modelId="{CF6B04CE-1239-4534-8095-6BE141A89FF6}">
      <dgm:prSet phldrT="[Text]"/>
      <dgm:spPr/>
      <dgm:t>
        <a:bodyPr/>
        <a:lstStyle/>
        <a:p>
          <a:r>
            <a:rPr lang="en-US" dirty="0">
              <a:latin typeface="Segoe UI Light" panose="020B0502040204020203" pitchFamily="34" charset="0"/>
              <a:cs typeface="Segoe UI Light" panose="020B0502040204020203" pitchFamily="34" charset="0"/>
            </a:rPr>
            <a:t>Weekly Meetings</a:t>
          </a:r>
        </a:p>
      </dgm:t>
    </dgm:pt>
    <dgm:pt modelId="{18C61AB0-53A2-4C54-A3F6-F094D3E8D014}" type="parTrans" cxnId="{7AF2D509-2952-4E66-8C72-E86AB7D59A96}">
      <dgm:prSet/>
      <dgm:spPr/>
      <dgm:t>
        <a:bodyPr/>
        <a:lstStyle/>
        <a:p>
          <a:endParaRPr lang="en-US"/>
        </a:p>
      </dgm:t>
    </dgm:pt>
    <dgm:pt modelId="{05FFC005-A848-4B4B-B8EB-FDD050AC12DA}" type="sibTrans" cxnId="{7AF2D509-2952-4E66-8C72-E86AB7D59A96}">
      <dgm:prSet/>
      <dgm:spPr/>
      <dgm:t>
        <a:bodyPr/>
        <a:lstStyle/>
        <a:p>
          <a:endParaRPr lang="en-US"/>
        </a:p>
      </dgm:t>
    </dgm:pt>
    <dgm:pt modelId="{6CB513B8-466E-4485-B9BC-B5CDA7C3018C}">
      <dgm:prSet phldrT="[Text]"/>
      <dgm:spPr/>
      <dgm:t>
        <a:bodyPr/>
        <a:lstStyle/>
        <a:p>
          <a:r>
            <a:rPr lang="en-US" dirty="0">
              <a:latin typeface="Segoe UI Light" panose="020B0502040204020203" pitchFamily="34" charset="0"/>
              <a:cs typeface="Segoe UI Light" panose="020B0502040204020203" pitchFamily="34" charset="0"/>
            </a:rPr>
            <a:t>Review Reports</a:t>
          </a:r>
        </a:p>
      </dgm:t>
    </dgm:pt>
    <dgm:pt modelId="{14FAEBAD-C393-4236-A96E-90CB187EB61C}" type="parTrans" cxnId="{7F998A6F-6257-4FC6-8916-43C3DDF3F37E}">
      <dgm:prSet/>
      <dgm:spPr/>
      <dgm:t>
        <a:bodyPr/>
        <a:lstStyle/>
        <a:p>
          <a:endParaRPr lang="en-US"/>
        </a:p>
      </dgm:t>
    </dgm:pt>
    <dgm:pt modelId="{6291C81A-B143-44DC-9FD8-D41543191D81}" type="sibTrans" cxnId="{7F998A6F-6257-4FC6-8916-43C3DDF3F37E}">
      <dgm:prSet/>
      <dgm:spPr/>
      <dgm:t>
        <a:bodyPr/>
        <a:lstStyle/>
        <a:p>
          <a:endParaRPr lang="en-US"/>
        </a:p>
      </dgm:t>
    </dgm:pt>
    <dgm:pt modelId="{86B253C7-A906-4EB1-A2E6-2E853984BEA4}">
      <dgm:prSet phldrT="[Text]"/>
      <dgm:spPr/>
      <dgm:t>
        <a:bodyPr/>
        <a:lstStyle/>
        <a:p>
          <a:r>
            <a:rPr lang="en-US" dirty="0">
              <a:latin typeface="Segoe UI Light" panose="020B0502040204020203" pitchFamily="34" charset="0"/>
              <a:cs typeface="Segoe UI Light" panose="020B0502040204020203" pitchFamily="34" charset="0"/>
            </a:rPr>
            <a:t>RFIs</a:t>
          </a:r>
        </a:p>
      </dgm:t>
    </dgm:pt>
    <dgm:pt modelId="{AFD59F1B-1481-4D3C-8254-49D06F3B8A8E}" type="parTrans" cxnId="{1CFE3089-452F-45D1-950A-3C3DD5C13F73}">
      <dgm:prSet/>
      <dgm:spPr/>
      <dgm:t>
        <a:bodyPr/>
        <a:lstStyle/>
        <a:p>
          <a:endParaRPr lang="en-US"/>
        </a:p>
      </dgm:t>
    </dgm:pt>
    <dgm:pt modelId="{2C121B4A-5E1D-4846-820E-790673EA7EF0}" type="sibTrans" cxnId="{1CFE3089-452F-45D1-950A-3C3DD5C13F73}">
      <dgm:prSet/>
      <dgm:spPr/>
      <dgm:t>
        <a:bodyPr/>
        <a:lstStyle/>
        <a:p>
          <a:endParaRPr lang="en-US"/>
        </a:p>
      </dgm:t>
    </dgm:pt>
    <dgm:pt modelId="{81532D4D-6B54-43F2-9198-B9BE5EB1891F}">
      <dgm:prSet phldrT="[Text]"/>
      <dgm:spPr/>
      <dgm:t>
        <a:bodyPr/>
        <a:lstStyle/>
        <a:p>
          <a:r>
            <a:rPr lang="en-US" dirty="0">
              <a:latin typeface="Segoe UI Light" panose="020B0502040204020203" pitchFamily="34" charset="0"/>
              <a:cs typeface="Segoe UI Light" panose="020B0502040204020203" pitchFamily="34" charset="0"/>
            </a:rPr>
            <a:t>QA/QC Process</a:t>
          </a:r>
        </a:p>
      </dgm:t>
    </dgm:pt>
    <dgm:pt modelId="{46385E5E-BD0E-44B1-9C53-2083147FEF66}" type="parTrans" cxnId="{69318A4D-FAE4-42AC-BE6C-BC9C869E9E4A}">
      <dgm:prSet/>
      <dgm:spPr/>
      <dgm:t>
        <a:bodyPr/>
        <a:lstStyle/>
        <a:p>
          <a:endParaRPr lang="en-US"/>
        </a:p>
      </dgm:t>
    </dgm:pt>
    <dgm:pt modelId="{EA7B6E9D-6B07-4B5C-899D-2EE974A7D3B0}" type="sibTrans" cxnId="{69318A4D-FAE4-42AC-BE6C-BC9C869E9E4A}">
      <dgm:prSet/>
      <dgm:spPr/>
      <dgm:t>
        <a:bodyPr/>
        <a:lstStyle/>
        <a:p>
          <a:endParaRPr lang="en-US"/>
        </a:p>
      </dgm:t>
    </dgm:pt>
    <dgm:pt modelId="{5897B420-8401-4121-B950-B33B578ABB98}" type="pres">
      <dgm:prSet presAssocID="{6C6580F5-C5DA-400F-BD3C-C429D4E6D305}" presName="linear" presStyleCnt="0">
        <dgm:presLayoutVars>
          <dgm:animLvl val="lvl"/>
          <dgm:resizeHandles val="exact"/>
        </dgm:presLayoutVars>
      </dgm:prSet>
      <dgm:spPr/>
      <dgm:t>
        <a:bodyPr/>
        <a:lstStyle/>
        <a:p>
          <a:endParaRPr lang="en-US"/>
        </a:p>
      </dgm:t>
    </dgm:pt>
    <dgm:pt modelId="{B6C12805-E582-499F-9A26-F57FDF1A1581}" type="pres">
      <dgm:prSet presAssocID="{0D0A6EF4-428D-4784-81D6-DEC487A80237}" presName="parentText" presStyleLbl="node1" presStyleIdx="0" presStyleCnt="3">
        <dgm:presLayoutVars>
          <dgm:chMax val="0"/>
          <dgm:bulletEnabled val="1"/>
        </dgm:presLayoutVars>
      </dgm:prSet>
      <dgm:spPr/>
      <dgm:t>
        <a:bodyPr/>
        <a:lstStyle/>
        <a:p>
          <a:endParaRPr lang="en-US"/>
        </a:p>
      </dgm:t>
    </dgm:pt>
    <dgm:pt modelId="{6BB81892-35CC-4A18-80D4-7D21D1514875}" type="pres">
      <dgm:prSet presAssocID="{0D0A6EF4-428D-4784-81D6-DEC487A80237}" presName="childText" presStyleLbl="revTx" presStyleIdx="0" presStyleCnt="3">
        <dgm:presLayoutVars>
          <dgm:bulletEnabled val="1"/>
        </dgm:presLayoutVars>
      </dgm:prSet>
      <dgm:spPr/>
      <dgm:t>
        <a:bodyPr/>
        <a:lstStyle/>
        <a:p>
          <a:endParaRPr lang="en-US"/>
        </a:p>
      </dgm:t>
    </dgm:pt>
    <dgm:pt modelId="{6AB04BEF-4709-494F-9EC9-A8542F9FF43F}" type="pres">
      <dgm:prSet presAssocID="{397E4765-83F7-43EC-937B-349EEAC17BCA}" presName="parentText" presStyleLbl="node1" presStyleIdx="1" presStyleCnt="3">
        <dgm:presLayoutVars>
          <dgm:chMax val="0"/>
          <dgm:bulletEnabled val="1"/>
        </dgm:presLayoutVars>
      </dgm:prSet>
      <dgm:spPr/>
      <dgm:t>
        <a:bodyPr/>
        <a:lstStyle/>
        <a:p>
          <a:endParaRPr lang="en-US"/>
        </a:p>
      </dgm:t>
    </dgm:pt>
    <dgm:pt modelId="{38119932-994A-45C4-85E1-339E02336548}" type="pres">
      <dgm:prSet presAssocID="{397E4765-83F7-43EC-937B-349EEAC17BCA}" presName="childText" presStyleLbl="revTx" presStyleIdx="1" presStyleCnt="3">
        <dgm:presLayoutVars>
          <dgm:bulletEnabled val="1"/>
        </dgm:presLayoutVars>
      </dgm:prSet>
      <dgm:spPr/>
      <dgm:t>
        <a:bodyPr/>
        <a:lstStyle/>
        <a:p>
          <a:endParaRPr lang="en-US"/>
        </a:p>
      </dgm:t>
    </dgm:pt>
    <dgm:pt modelId="{106F0A6F-37DE-4DB0-ABE1-E5C59564E2EE}" type="pres">
      <dgm:prSet presAssocID="{4A3D12BE-32EB-4B55-B492-146616B620AD}" presName="parentText" presStyleLbl="node1" presStyleIdx="2" presStyleCnt="3">
        <dgm:presLayoutVars>
          <dgm:chMax val="0"/>
          <dgm:bulletEnabled val="1"/>
        </dgm:presLayoutVars>
      </dgm:prSet>
      <dgm:spPr/>
      <dgm:t>
        <a:bodyPr/>
        <a:lstStyle/>
        <a:p>
          <a:endParaRPr lang="en-US"/>
        </a:p>
      </dgm:t>
    </dgm:pt>
    <dgm:pt modelId="{11A8AA74-6F65-495A-AEB5-E6B5CF6E84D6}" type="pres">
      <dgm:prSet presAssocID="{4A3D12BE-32EB-4B55-B492-146616B620AD}" presName="childText" presStyleLbl="revTx" presStyleIdx="2" presStyleCnt="3">
        <dgm:presLayoutVars>
          <dgm:bulletEnabled val="1"/>
        </dgm:presLayoutVars>
      </dgm:prSet>
      <dgm:spPr/>
      <dgm:t>
        <a:bodyPr/>
        <a:lstStyle/>
        <a:p>
          <a:endParaRPr lang="en-US"/>
        </a:p>
      </dgm:t>
    </dgm:pt>
  </dgm:ptLst>
  <dgm:cxnLst>
    <dgm:cxn modelId="{FC1203E9-8392-4731-A251-35FD47556A2C}" type="presOf" srcId="{4A3D12BE-32EB-4B55-B492-146616B620AD}" destId="{106F0A6F-37DE-4DB0-ABE1-E5C59564E2EE}" srcOrd="0" destOrd="0" presId="urn:microsoft.com/office/officeart/2005/8/layout/vList2#3"/>
    <dgm:cxn modelId="{7AF2D509-2952-4E66-8C72-E86AB7D59A96}" srcId="{4A3D12BE-32EB-4B55-B492-146616B620AD}" destId="{CF6B04CE-1239-4534-8095-6BE141A89FF6}" srcOrd="0" destOrd="0" parTransId="{18C61AB0-53A2-4C54-A3F6-F094D3E8D014}" sibTransId="{05FFC005-A848-4B4B-B8EB-FDD050AC12DA}"/>
    <dgm:cxn modelId="{617FAE17-07B6-4013-A025-049F1E94F6B2}" srcId="{0D0A6EF4-428D-4784-81D6-DEC487A80237}" destId="{9D926225-26B2-44D1-B90C-6343D650C233}" srcOrd="1" destOrd="0" parTransId="{03C0DB62-FDDE-4275-BECF-52A2C0844B77}" sibTransId="{53EA21ED-7223-47EB-803C-29CB5C50B560}"/>
    <dgm:cxn modelId="{0A94B622-0D81-4544-85CB-F0604437A9A5}" srcId="{0D0A6EF4-428D-4784-81D6-DEC487A80237}" destId="{5D7B0517-FFD6-481B-B1F5-62C99D5F55A8}" srcOrd="0" destOrd="0" parTransId="{D34DAF44-C263-43A1-8E9E-75868A8C698C}" sibTransId="{2C92C675-DC9B-4990-ABE9-F17F818906A4}"/>
    <dgm:cxn modelId="{658631D1-EA55-42A0-BD93-0F9178E896CB}" type="presOf" srcId="{554D8EB1-76BD-4C5E-B040-BCC6144A4C35}" destId="{38119932-994A-45C4-85E1-339E02336548}" srcOrd="0" destOrd="1" presId="urn:microsoft.com/office/officeart/2005/8/layout/vList2#3"/>
    <dgm:cxn modelId="{DA58F329-ED30-4517-A3F9-A1E8615607E9}" type="presOf" srcId="{9D926225-26B2-44D1-B90C-6343D650C233}" destId="{6BB81892-35CC-4A18-80D4-7D21D1514875}" srcOrd="0" destOrd="1" presId="urn:microsoft.com/office/officeart/2005/8/layout/vList2#3"/>
    <dgm:cxn modelId="{4BD553B9-02EB-42DA-BCA2-4D76CF730171}" type="presOf" srcId="{86B253C7-A906-4EB1-A2E6-2E853984BEA4}" destId="{11A8AA74-6F65-495A-AEB5-E6B5CF6E84D6}" srcOrd="0" destOrd="2" presId="urn:microsoft.com/office/officeart/2005/8/layout/vList2#3"/>
    <dgm:cxn modelId="{7F2FB8B2-813B-4846-8ED8-8279F9391E0C}" type="presOf" srcId="{5D7B0517-FFD6-481B-B1F5-62C99D5F55A8}" destId="{6BB81892-35CC-4A18-80D4-7D21D1514875}" srcOrd="0" destOrd="0" presId="urn:microsoft.com/office/officeart/2005/8/layout/vList2#3"/>
    <dgm:cxn modelId="{1D573B3C-8820-46F6-A029-40054E4A6ABC}" srcId="{397E4765-83F7-43EC-937B-349EEAC17BCA}" destId="{554D8EB1-76BD-4C5E-B040-BCC6144A4C35}" srcOrd="1" destOrd="0" parTransId="{91730AF1-249C-47E0-B25E-9154CC813C7A}" sibTransId="{D9549C3B-8E51-4D3C-B52B-5F119984DF01}"/>
    <dgm:cxn modelId="{1CFE3089-452F-45D1-950A-3C3DD5C13F73}" srcId="{4A3D12BE-32EB-4B55-B492-146616B620AD}" destId="{86B253C7-A906-4EB1-A2E6-2E853984BEA4}" srcOrd="2" destOrd="0" parTransId="{AFD59F1B-1481-4D3C-8254-49D06F3B8A8E}" sibTransId="{2C121B4A-5E1D-4846-820E-790673EA7EF0}"/>
    <dgm:cxn modelId="{69318A4D-FAE4-42AC-BE6C-BC9C869E9E4A}" srcId="{4A3D12BE-32EB-4B55-B492-146616B620AD}" destId="{81532D4D-6B54-43F2-9198-B9BE5EB1891F}" srcOrd="3" destOrd="0" parTransId="{46385E5E-BD0E-44B1-9C53-2083147FEF66}" sibTransId="{EA7B6E9D-6B07-4B5C-899D-2EE974A7D3B0}"/>
    <dgm:cxn modelId="{F10F37E8-5C3A-4023-8F32-FF3F25B80D23}" type="presOf" srcId="{4BA85400-7E12-4C3B-8971-8967D44F15BE}" destId="{38119932-994A-45C4-85E1-339E02336548}" srcOrd="0" destOrd="0" presId="urn:microsoft.com/office/officeart/2005/8/layout/vList2#3"/>
    <dgm:cxn modelId="{C0DDDED3-8E72-4C5C-BDE9-68DA0C2E7809}" srcId="{397E4765-83F7-43EC-937B-349EEAC17BCA}" destId="{4BA85400-7E12-4C3B-8971-8967D44F15BE}" srcOrd="0" destOrd="0" parTransId="{9DA688B9-8C09-4564-894F-80FAD25E0BAC}" sibTransId="{DCAD88FB-0E75-4D13-9038-3BC356C14276}"/>
    <dgm:cxn modelId="{E10F9F0E-5CFD-4296-BBCD-B4BA8F0BBA8E}" type="presOf" srcId="{6C6580F5-C5DA-400F-BD3C-C429D4E6D305}" destId="{5897B420-8401-4121-B950-B33B578ABB98}" srcOrd="0" destOrd="0" presId="urn:microsoft.com/office/officeart/2005/8/layout/vList2#3"/>
    <dgm:cxn modelId="{9D86F84C-EBC4-4D73-A9B0-AF7A81A15EA7}" type="presOf" srcId="{0D0A6EF4-428D-4784-81D6-DEC487A80237}" destId="{B6C12805-E582-499F-9A26-F57FDF1A1581}" srcOrd="0" destOrd="0" presId="urn:microsoft.com/office/officeart/2005/8/layout/vList2#3"/>
    <dgm:cxn modelId="{6BED2024-1116-4693-B2E6-45347A9C22EC}" type="presOf" srcId="{397E4765-83F7-43EC-937B-349EEAC17BCA}" destId="{6AB04BEF-4709-494F-9EC9-A8542F9FF43F}" srcOrd="0" destOrd="0" presId="urn:microsoft.com/office/officeart/2005/8/layout/vList2#3"/>
    <dgm:cxn modelId="{6B1C294B-49C6-4F1C-BF2E-407396E67849}" type="presOf" srcId="{5B4AB73A-2AAF-4C1C-825A-C485853A178D}" destId="{6BB81892-35CC-4A18-80D4-7D21D1514875}" srcOrd="0" destOrd="2" presId="urn:microsoft.com/office/officeart/2005/8/layout/vList2#3"/>
    <dgm:cxn modelId="{D1F14488-5A4E-4F86-B908-9FC48552BF8D}" type="presOf" srcId="{CF6B04CE-1239-4534-8095-6BE141A89FF6}" destId="{11A8AA74-6F65-495A-AEB5-E6B5CF6E84D6}" srcOrd="0" destOrd="0" presId="urn:microsoft.com/office/officeart/2005/8/layout/vList2#3"/>
    <dgm:cxn modelId="{1DDEE580-7FF9-4934-B67F-73645F18FA42}" srcId="{397E4765-83F7-43EC-937B-349EEAC17BCA}" destId="{565E80A9-9ED8-4BBA-A436-6CDEED487602}" srcOrd="2" destOrd="0" parTransId="{12DD20C5-47CF-4C28-AECE-C228CC712920}" sibTransId="{FC47709E-5655-426A-B30C-154B0F12ACE9}"/>
    <dgm:cxn modelId="{68AB7BFA-B4FF-4EB0-92CF-251B2235778C}" srcId="{0D0A6EF4-428D-4784-81D6-DEC487A80237}" destId="{5B4AB73A-2AAF-4C1C-825A-C485853A178D}" srcOrd="2" destOrd="0" parTransId="{2EE7FCFD-1356-4AAF-B214-AD6D7AD42B16}" sibTransId="{F8233C7E-19AA-4C6F-8AC1-ECF1908CE43C}"/>
    <dgm:cxn modelId="{32A4C11E-3BAB-4BC4-925D-A9293B8286DC}" type="presOf" srcId="{B662A04E-E93B-4FCE-866D-C12435017F3C}" destId="{6BB81892-35CC-4A18-80D4-7D21D1514875}" srcOrd="0" destOrd="3" presId="urn:microsoft.com/office/officeart/2005/8/layout/vList2#3"/>
    <dgm:cxn modelId="{CD1B9082-9808-461C-BA90-2F462988732F}" type="presOf" srcId="{81532D4D-6B54-43F2-9198-B9BE5EB1891F}" destId="{11A8AA74-6F65-495A-AEB5-E6B5CF6E84D6}" srcOrd="0" destOrd="3" presId="urn:microsoft.com/office/officeart/2005/8/layout/vList2#3"/>
    <dgm:cxn modelId="{0D2087EA-FC35-4EB1-B816-31B506087822}" srcId="{6C6580F5-C5DA-400F-BD3C-C429D4E6D305}" destId="{397E4765-83F7-43EC-937B-349EEAC17BCA}" srcOrd="1" destOrd="0" parTransId="{7610AFDA-3787-4B0F-BDC0-A2066968BE03}" sibTransId="{C2088587-DC63-4BAB-9F30-4FB14AA58D4C}"/>
    <dgm:cxn modelId="{3C56D54E-05E6-48C9-A4B6-688954DE5A52}" srcId="{6C6580F5-C5DA-400F-BD3C-C429D4E6D305}" destId="{0D0A6EF4-428D-4784-81D6-DEC487A80237}" srcOrd="0" destOrd="0" parTransId="{C7FFA7F1-10DE-46DE-8FE8-2D79A2F4955A}" sibTransId="{AAD5343A-25BF-4B62-8921-95321FE8A605}"/>
    <dgm:cxn modelId="{7F998A6F-6257-4FC6-8916-43C3DDF3F37E}" srcId="{4A3D12BE-32EB-4B55-B492-146616B620AD}" destId="{6CB513B8-466E-4485-B9BC-B5CDA7C3018C}" srcOrd="1" destOrd="0" parTransId="{14FAEBAD-C393-4236-A96E-90CB187EB61C}" sibTransId="{6291C81A-B143-44DC-9FD8-D41543191D81}"/>
    <dgm:cxn modelId="{9143171B-F35E-4369-B315-2A4591963F4D}" type="presOf" srcId="{6CB513B8-466E-4485-B9BC-B5CDA7C3018C}" destId="{11A8AA74-6F65-495A-AEB5-E6B5CF6E84D6}" srcOrd="0" destOrd="1" presId="urn:microsoft.com/office/officeart/2005/8/layout/vList2#3"/>
    <dgm:cxn modelId="{CD0BF28C-3079-48BF-B193-86CE2675C4FA}" srcId="{0D0A6EF4-428D-4784-81D6-DEC487A80237}" destId="{B662A04E-E93B-4FCE-866D-C12435017F3C}" srcOrd="3" destOrd="0" parTransId="{73CF4D13-3D05-4088-A93C-6E20B8272A94}" sibTransId="{6D83DAE0-0047-4E2A-9523-2A0CCD4CD248}"/>
    <dgm:cxn modelId="{CD7A74AF-EAAE-4B37-BB24-398299283B4C}" type="presOf" srcId="{565E80A9-9ED8-4BBA-A436-6CDEED487602}" destId="{38119932-994A-45C4-85E1-339E02336548}" srcOrd="0" destOrd="2" presId="urn:microsoft.com/office/officeart/2005/8/layout/vList2#3"/>
    <dgm:cxn modelId="{EC95C3AD-B2F1-4B8E-BB44-EEF6893A791C}" srcId="{6C6580F5-C5DA-400F-BD3C-C429D4E6D305}" destId="{4A3D12BE-32EB-4B55-B492-146616B620AD}" srcOrd="2" destOrd="0" parTransId="{00385944-B509-4406-9385-CA6E3B218528}" sibTransId="{05FEA0AA-96FB-4D05-83E4-A75702CDB827}"/>
    <dgm:cxn modelId="{A64084E5-9C57-48E6-AEC6-5684087FABDC}" type="presParOf" srcId="{5897B420-8401-4121-B950-B33B578ABB98}" destId="{B6C12805-E582-499F-9A26-F57FDF1A1581}" srcOrd="0" destOrd="0" presId="urn:microsoft.com/office/officeart/2005/8/layout/vList2#3"/>
    <dgm:cxn modelId="{00620DE2-5F3C-4E00-82BE-A9FEDD266BBD}" type="presParOf" srcId="{5897B420-8401-4121-B950-B33B578ABB98}" destId="{6BB81892-35CC-4A18-80D4-7D21D1514875}" srcOrd="1" destOrd="0" presId="urn:microsoft.com/office/officeart/2005/8/layout/vList2#3"/>
    <dgm:cxn modelId="{A1136382-C391-48A2-A8D1-9F17F45F436D}" type="presParOf" srcId="{5897B420-8401-4121-B950-B33B578ABB98}" destId="{6AB04BEF-4709-494F-9EC9-A8542F9FF43F}" srcOrd="2" destOrd="0" presId="urn:microsoft.com/office/officeart/2005/8/layout/vList2#3"/>
    <dgm:cxn modelId="{C1B996C4-A9DD-4D19-A732-2CCB0EA7DCEC}" type="presParOf" srcId="{5897B420-8401-4121-B950-B33B578ABB98}" destId="{38119932-994A-45C4-85E1-339E02336548}" srcOrd="3" destOrd="0" presId="urn:microsoft.com/office/officeart/2005/8/layout/vList2#3"/>
    <dgm:cxn modelId="{DF7B7CE2-6795-4C05-A810-B30026CA754C}" type="presParOf" srcId="{5897B420-8401-4121-B950-B33B578ABB98}" destId="{106F0A6F-37DE-4DB0-ABE1-E5C59564E2EE}" srcOrd="4" destOrd="0" presId="urn:microsoft.com/office/officeart/2005/8/layout/vList2#3"/>
    <dgm:cxn modelId="{00FE56F4-3D50-4975-93FD-B3C16EF36F76}" type="presParOf" srcId="{5897B420-8401-4121-B950-B33B578ABB98}" destId="{11A8AA74-6F65-495A-AEB5-E6B5CF6E84D6}" srcOrd="5" destOrd="0" presId="urn:microsoft.com/office/officeart/2005/8/layout/vList2#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12805-E582-499F-9A26-F57FDF1A1581}">
      <dsp:nvSpPr>
        <dsp:cNvPr id="0" name=""/>
        <dsp:cNvSpPr/>
      </dsp:nvSpPr>
      <dsp:spPr>
        <a:xfrm>
          <a:off x="0" y="24685"/>
          <a:ext cx="4782847" cy="489060"/>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1" kern="1200" dirty="0">
              <a:latin typeface="Segoe UI Light" panose="020B0502040204020203" pitchFamily="34" charset="0"/>
              <a:cs typeface="Segoe UI Light" panose="020B0502040204020203" pitchFamily="34" charset="0"/>
            </a:rPr>
            <a:t>PROJECT KICK-OFF MEETING</a:t>
          </a:r>
        </a:p>
      </dsp:txBody>
      <dsp:txXfrm>
        <a:off x="23874" y="48559"/>
        <a:ext cx="4735099" cy="441312"/>
      </dsp:txXfrm>
    </dsp:sp>
    <dsp:sp modelId="{6BB81892-35CC-4A18-80D4-7D21D1514875}">
      <dsp:nvSpPr>
        <dsp:cNvPr id="0" name=""/>
        <dsp:cNvSpPr/>
      </dsp:nvSpPr>
      <dsp:spPr>
        <a:xfrm>
          <a:off x="0" y="513745"/>
          <a:ext cx="4782847" cy="112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55"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Resource Introduction</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Project Mastery</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Schedule Finalization</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Set Milestone</a:t>
          </a:r>
        </a:p>
      </dsp:txBody>
      <dsp:txXfrm>
        <a:off x="0" y="513745"/>
        <a:ext cx="4782847" cy="1120904"/>
      </dsp:txXfrm>
    </dsp:sp>
    <dsp:sp modelId="{6AB04BEF-4709-494F-9EC9-A8542F9FF43F}">
      <dsp:nvSpPr>
        <dsp:cNvPr id="0" name=""/>
        <dsp:cNvSpPr/>
      </dsp:nvSpPr>
      <dsp:spPr>
        <a:xfrm>
          <a:off x="0" y="1634650"/>
          <a:ext cx="4782847" cy="489060"/>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1" kern="1200" dirty="0">
              <a:latin typeface="Segoe UI Light" panose="020B0502040204020203" pitchFamily="34" charset="0"/>
              <a:cs typeface="Segoe UI Light" panose="020B0502040204020203" pitchFamily="34" charset="0"/>
            </a:rPr>
            <a:t>INTERNAL PLANNING</a:t>
          </a:r>
        </a:p>
      </dsp:txBody>
      <dsp:txXfrm>
        <a:off x="23874" y="1658524"/>
        <a:ext cx="4735099" cy="441312"/>
      </dsp:txXfrm>
    </dsp:sp>
    <dsp:sp modelId="{38119932-994A-45C4-85E1-339E02336548}">
      <dsp:nvSpPr>
        <dsp:cNvPr id="0" name=""/>
        <dsp:cNvSpPr/>
      </dsp:nvSpPr>
      <dsp:spPr>
        <a:xfrm>
          <a:off x="0" y="2123710"/>
          <a:ext cx="4782847" cy="84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55"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Responsibility Allotment </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Set Milestone</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Daily Worklog</a:t>
          </a:r>
        </a:p>
      </dsp:txBody>
      <dsp:txXfrm>
        <a:off x="0" y="2123710"/>
        <a:ext cx="4782847" cy="845594"/>
      </dsp:txXfrm>
    </dsp:sp>
    <dsp:sp modelId="{106F0A6F-37DE-4DB0-ABE1-E5C59564E2EE}">
      <dsp:nvSpPr>
        <dsp:cNvPr id="0" name=""/>
        <dsp:cNvSpPr/>
      </dsp:nvSpPr>
      <dsp:spPr>
        <a:xfrm>
          <a:off x="0" y="2969304"/>
          <a:ext cx="4782847" cy="489060"/>
        </a:xfrm>
        <a:prstGeom prst="round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1" kern="1200" dirty="0">
              <a:latin typeface="Segoe UI Light" panose="020B0502040204020203" pitchFamily="34" charset="0"/>
              <a:cs typeface="Segoe UI Light" panose="020B0502040204020203" pitchFamily="34" charset="0"/>
            </a:rPr>
            <a:t>WORK BEGINS</a:t>
          </a:r>
        </a:p>
      </dsp:txBody>
      <dsp:txXfrm>
        <a:off x="23874" y="2993178"/>
        <a:ext cx="4735099" cy="441312"/>
      </dsp:txXfrm>
    </dsp:sp>
    <dsp:sp modelId="{11A8AA74-6F65-495A-AEB5-E6B5CF6E84D6}">
      <dsp:nvSpPr>
        <dsp:cNvPr id="0" name=""/>
        <dsp:cNvSpPr/>
      </dsp:nvSpPr>
      <dsp:spPr>
        <a:xfrm>
          <a:off x="0" y="3458364"/>
          <a:ext cx="4782847" cy="112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55"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Weekly Meetings</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Review Reports</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RFIs</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QA/QC Process</a:t>
          </a:r>
        </a:p>
      </dsp:txBody>
      <dsp:txXfrm>
        <a:off x="0" y="3458364"/>
        <a:ext cx="4782847" cy="1120904"/>
      </dsp:txXfrm>
    </dsp:sp>
  </dsp:spTree>
</dsp:drawing>
</file>

<file path=ppt/diagrams/layout1.xml><?xml version="1.0" encoding="utf-8"?>
<dgm:layoutDef xmlns:dgm="http://schemas.openxmlformats.org/drawingml/2006/diagram" xmlns:a="http://schemas.openxmlformats.org/drawingml/2006/main" uniqueId="urn:microsoft.com/office/officeart/2005/8/layout/vList2#3">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A2109F-BADA-4CE2-BD1F-ADF2F955AE3C}" type="datetimeFigureOut">
              <a:rPr lang="en-US" smtClean="0"/>
              <a:t>3/1/2022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BDDB2E-B343-4C36-B1FB-FA1F150250D2}" type="slidenum">
              <a:rPr lang="en-US" smtClean="0"/>
              <a:t>‹#›</a:t>
            </a:fld>
            <a:endParaRPr lang="en-US"/>
          </a:p>
        </p:txBody>
      </p:sp>
    </p:spTree>
    <p:extLst>
      <p:ext uri="{BB962C8B-B14F-4D97-AF65-F5344CB8AC3E}">
        <p14:creationId xmlns:p14="http://schemas.microsoft.com/office/powerpoint/2010/main" val="3975284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BDDB2E-B343-4C36-B1FB-FA1F150250D2}"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45993C-CEE7-4611-9501-6AF84BB6FA4F}" type="slidenum">
              <a:rPr lang="en-US" smtClean="0">
                <a:solidFill>
                  <a:prstClr val="black"/>
                </a:solidFill>
              </a:rPr>
              <a:t>4</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9BDDB2E-B343-4C36-B1FB-FA1F150250D2}" type="slidenum">
              <a:rPr lang="en-US" smtClean="0"/>
              <a:t>31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9BDDB2E-B343-4C36-B1FB-FA1F150250D2}" type="slidenum">
              <a:rPr lang="en-US" smtClean="0"/>
              <a:t>32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9BDDB2E-B343-4C36-B1FB-FA1F150250D2}" type="slidenum">
              <a:rPr lang="en-US" smtClean="0"/>
              <a:t>33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9BDDB2E-B343-4C36-B1FB-FA1F150250D2}" type="slidenum">
              <a:rPr lang="en-US" smtClean="0"/>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7.jpg"/><Relationship Id="rId4" Type="http://schemas.openxmlformats.org/officeDocument/2006/relationships/image" Target="../media/image46.jpg"/></Relationships>
</file>

<file path=ppt/slides/_rels/slide19.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48.jpg"/><Relationship Id="rId7" Type="http://schemas.openxmlformats.org/officeDocument/2006/relationships/image" Target="../media/image52.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g"/></Relationships>
</file>

<file path=ppt/slides/_rels/slide2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59.jpg"/><Relationship Id="rId3" Type="http://schemas.openxmlformats.org/officeDocument/2006/relationships/image" Target="../media/image2.png"/><Relationship Id="rId7" Type="http://schemas.openxmlformats.org/officeDocument/2006/relationships/image" Target="../media/image58.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image" Target="../media/image55.jpg"/></Relationships>
</file>

<file path=ppt/slides/_rels/slide2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3.jpg"/><Relationship Id="rId4" Type="http://schemas.openxmlformats.org/officeDocument/2006/relationships/image" Target="../media/image62.jpg"/></Relationships>
</file>

<file path=ppt/slides/_rels/slide2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73.jpg"/><Relationship Id="rId3" Type="http://schemas.openxmlformats.org/officeDocument/2006/relationships/image" Target="../media/image68.jpg"/><Relationship Id="rId7" Type="http://schemas.openxmlformats.org/officeDocument/2006/relationships/image" Target="../media/image72.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2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77.jpeg"/><Relationship Id="rId4" Type="http://schemas.openxmlformats.org/officeDocument/2006/relationships/image" Target="../media/image76.jpeg"/></Relationships>
</file>

<file path=ppt/slides/_rels/slide30.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image" Target="../media/image78.jpeg"/><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 Id="rId9"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7.jpg"/><Relationship Id="rId5" Type="http://schemas.openxmlformats.org/officeDocument/2006/relationships/image" Target="../media/image86.jpg"/><Relationship Id="rId4" Type="http://schemas.openxmlformats.org/officeDocument/2006/relationships/image" Target="../media/image85.jp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9.jpg"/><Relationship Id="rId4" Type="http://schemas.openxmlformats.org/officeDocument/2006/relationships/image" Target="../media/image88.jp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1.jpg"/><Relationship Id="rId4" Type="http://schemas.openxmlformats.org/officeDocument/2006/relationships/image" Target="../media/image90.jpg"/></Relationships>
</file>

<file path=ppt/slides/_rels/slide34.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3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98.png"/></Relationships>
</file>

<file path=ppt/slides/_rels/slide3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9.JP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01.jpeg"/><Relationship Id="rId4" Type="http://schemas.openxmlformats.org/officeDocument/2006/relationships/image" Target="../media/image100.png"/></Relationships>
</file>

<file path=ppt/slides/_rels/slide3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png"/><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hyperlink" Target="mailto:sdas@vdengg.com" TargetMode="External"/><Relationship Id="rId7" Type="http://schemas.openxmlformats.org/officeDocument/2006/relationships/image" Target="../media/image108.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hyperlink" Target="mailto:nadeem@vdengg.com" TargetMode="External"/><Relationship Id="rId9" Type="http://schemas.openxmlformats.org/officeDocument/2006/relationships/image" Target="../media/image110.png"/></Relationships>
</file>

<file path=ppt/slides/_rels/slide4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77755" y="756785"/>
            <a:ext cx="7692880" cy="338554"/>
          </a:xfrm>
          <a:prstGeom prst="rect">
            <a:avLst/>
          </a:prstGeom>
        </p:spPr>
        <p:txBody>
          <a:bodyPr wrap="square">
            <a:spAutoFit/>
          </a:bodyPr>
          <a:lstStyle/>
          <a:p>
            <a:pPr algn="ctr"/>
            <a:r>
              <a:rPr lang="en-IN" sz="1600" b="1" i="1" dirty="0">
                <a:solidFill>
                  <a:srgbClr val="0F243E"/>
                </a:solidFill>
                <a:latin typeface="Segoe UI Light" panose="020B0502040204020203" pitchFamily="34" charset="0"/>
                <a:ea typeface="Times New Roman" panose="02020603050405020304" pitchFamily="18" charset="0"/>
              </a:rPr>
              <a:t>“Innovative Design approach through the implementation of BIM"</a:t>
            </a:r>
            <a:endParaRPr lang="en-US" sz="1600" dirty="0">
              <a:solidFill>
                <a:prstClr val="black"/>
              </a:solidFill>
              <a:latin typeface="Times New Roman" panose="02020603050405020304" pitchFamily="18" charset="0"/>
              <a:ea typeface="Times New Roman" panose="02020603050405020304" pitchFamily="18" charset="0"/>
            </a:endParaRPr>
          </a:p>
        </p:txBody>
      </p:sp>
      <p:sp>
        <p:nvSpPr>
          <p:cNvPr id="7" name="Content Placeholder 4"/>
          <p:cNvSpPr txBox="1"/>
          <p:nvPr/>
        </p:nvSpPr>
        <p:spPr>
          <a:xfrm>
            <a:off x="7156660" y="5490900"/>
            <a:ext cx="4959096" cy="1509180"/>
          </a:xfrm>
          <a:prstGeom prst="rect">
            <a:avLst/>
          </a:prstGeom>
        </p:spPr>
        <p:txBody>
          <a:bodyPr lIns="396000" anchor="t"/>
          <a:lstStyle>
            <a:lvl1pPr marL="0" indent="0" algn="l" defTabSz="1219200" rtl="0" eaLnBrk="1" latinLnBrk="1" hangingPunct="1">
              <a:spcBef>
                <a:spcPct val="20000"/>
              </a:spcBef>
              <a:buFont typeface="Arial" panose="020B0604020202020204" pitchFamily="34" charset="0"/>
              <a:buNone/>
              <a:defRPr sz="1865"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990600" indent="-381000" algn="l" defTabSz="1219200" rtl="0" eaLnBrk="1" latinLnBrk="1"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9pPr>
          </a:lstStyle>
          <a:p>
            <a:pPr algn="r"/>
            <a:r>
              <a:rPr lang="en-IN" altLang="ko-KR" sz="1200" b="1" dirty="0">
                <a:solidFill>
                  <a:prstClr val="black">
                    <a:lumMod val="75000"/>
                    <a:lumOff val="25000"/>
                  </a:prstClr>
                </a:solidFill>
                <a:latin typeface="Segoe UI Light" panose="020B0502040204020203" pitchFamily="34" charset="0"/>
                <a:cs typeface="Segoe UI Light" panose="020B0502040204020203" pitchFamily="34" charset="0"/>
              </a:rPr>
              <a:t>www.vdengg.com </a:t>
            </a:r>
          </a:p>
          <a:p>
            <a:pPr algn="r"/>
            <a:r>
              <a:rPr lang="en-IN" altLang="ko-KR" sz="1200" b="1" dirty="0">
                <a:solidFill>
                  <a:prstClr val="black">
                    <a:lumMod val="75000"/>
                    <a:lumOff val="25000"/>
                  </a:prstClr>
                </a:solidFill>
                <a:latin typeface="Segoe UI Light" panose="020B0502040204020203" pitchFamily="34" charset="0"/>
                <a:cs typeface="Segoe UI Light" panose="020B0502040204020203" pitchFamily="34" charset="0"/>
              </a:rPr>
              <a:t>info@vdengg.com</a:t>
            </a:r>
          </a:p>
          <a:p>
            <a:r>
              <a:rPr lang="en-IN" sz="1200" dirty="0">
                <a:solidFill>
                  <a:prstClr val="black">
                    <a:lumMod val="75000"/>
                    <a:lumOff val="25000"/>
                  </a:prstClr>
                </a:solidFill>
                <a:latin typeface="Segoe UI Light" panose="020B0502040204020203" pitchFamily="34" charset="0"/>
                <a:cs typeface="Segoe UI Light" panose="020B0502040204020203" pitchFamily="34" charset="0"/>
              </a:rPr>
              <a:t>Tel : +91-40-23327160, +91-8106436603; Fax:+91 40-23327151</a:t>
            </a:r>
          </a:p>
          <a:p>
            <a:r>
              <a:rPr lang="en-IN" altLang="ko-KR" sz="1200" b="1" dirty="0">
                <a:solidFill>
                  <a:prstClr val="black">
                    <a:lumMod val="75000"/>
                    <a:lumOff val="25000"/>
                  </a:prstClr>
                </a:solidFill>
                <a:latin typeface="Segoe UI Light" panose="020B0502040204020203" pitchFamily="34" charset="0"/>
                <a:cs typeface="Segoe UI Light" panose="020B0502040204020203" pitchFamily="34" charset="0"/>
              </a:rPr>
              <a:t>Virtual Design Engineering Consultants</a:t>
            </a:r>
          </a:p>
          <a:p>
            <a:r>
              <a:rPr lang="nn-NO" sz="1200" dirty="0">
                <a:solidFill>
                  <a:prstClr val="black">
                    <a:lumMod val="75000"/>
                    <a:lumOff val="25000"/>
                  </a:prstClr>
                </a:solidFill>
                <a:latin typeface="Segoe UI Light" panose="020B0502040204020203" pitchFamily="34" charset="0"/>
                <a:cs typeface="Segoe UI Light" panose="020B0502040204020203" pitchFamily="34" charset="0"/>
              </a:rPr>
              <a:t>Sanman PMR, Flat No 502, Fifth Floor Saifabad, Hyderabad, Telangana 500004 Hydearabad,</a:t>
            </a:r>
            <a:r>
              <a:rPr lang="en-IN" altLang="ko-KR" sz="1200" dirty="0">
                <a:solidFill>
                  <a:prstClr val="black">
                    <a:lumMod val="75000"/>
                    <a:lumOff val="25000"/>
                  </a:prstClr>
                </a:solidFill>
                <a:latin typeface="Segoe UI Light" panose="020B0502040204020203" pitchFamily="34" charset="0"/>
                <a:cs typeface="Segoe UI Light" panose="020B0502040204020203" pitchFamily="34" charset="0"/>
              </a:rPr>
              <a:t> India.</a:t>
            </a:r>
          </a:p>
        </p:txBody>
      </p:sp>
      <p:sp>
        <p:nvSpPr>
          <p:cNvPr id="8" name="Rectangle 7"/>
          <p:cNvSpPr/>
          <p:nvPr/>
        </p:nvSpPr>
        <p:spPr>
          <a:xfrm>
            <a:off x="7369656" y="5234972"/>
            <a:ext cx="4044286" cy="1137285"/>
          </a:xfrm>
          <a:prstGeom prst="rect">
            <a:avLst/>
          </a:prstGeom>
        </p:spPr>
        <p:txBody>
          <a:bodyPr wrap="square">
            <a:spAutoFit/>
          </a:bodyPr>
          <a:lstStyle/>
          <a:p>
            <a:r>
              <a:rPr lang="en-US" sz="2800" b="1" dirty="0">
                <a:solidFill>
                  <a:srgbClr val="002060"/>
                </a:solidFill>
                <a:latin typeface="AR BERKLEY" panose="02000000000000000000" pitchFamily="2" charset="0"/>
              </a:rPr>
              <a:t>… Team</a:t>
            </a:r>
            <a:r>
              <a:rPr lang="en-US" sz="2800" b="1" dirty="0">
                <a:solidFill>
                  <a:srgbClr val="002060"/>
                </a:solidFill>
                <a:latin typeface="Segoe UI Light" panose="020B0502040204020203" pitchFamily="34" charset="0"/>
                <a:cs typeface="Segoe UI Light" panose="020B0502040204020203" pitchFamily="34" charset="0"/>
              </a:rPr>
              <a:t> </a:t>
            </a:r>
            <a:r>
              <a:rPr lang="en-US" sz="2800" b="1" dirty="0">
                <a:solidFill>
                  <a:srgbClr val="002060"/>
                </a:solidFill>
                <a:latin typeface="AR BERKLEY" panose="02000000000000000000" pitchFamily="2" charset="0"/>
              </a:rPr>
              <a:t>VDEC</a:t>
            </a:r>
            <a:endParaRPr lang="en-US" sz="2000" b="1" dirty="0">
              <a:solidFill>
                <a:srgbClr val="002060"/>
              </a:solidFill>
              <a:latin typeface="Segoe UI Light" panose="020B0502040204020203" pitchFamily="34" charset="0"/>
              <a:cs typeface="Segoe UI Light" panose="020B0502040204020203" pitchFamily="34" charset="0"/>
            </a:endParaRPr>
          </a:p>
          <a:p>
            <a:endParaRPr lang="en-US" sz="1600" b="1" dirty="0">
              <a:solidFill>
                <a:srgbClr val="002060"/>
              </a:solidFill>
              <a:latin typeface="Segoe UI Light" panose="020B0502040204020203" pitchFamily="34" charset="0"/>
              <a:cs typeface="Segoe UI Light" panose="020B0502040204020203" pitchFamily="34" charset="0"/>
            </a:endParaRPr>
          </a:p>
          <a:p>
            <a:endParaRPr lang="en-US" sz="2400" b="1" dirty="0">
              <a:solidFill>
                <a:srgbClr val="002060"/>
              </a:solidFill>
              <a:latin typeface="Segoe UI Light" panose="020B0502040204020203" pitchFamily="34" charset="0"/>
              <a:cs typeface="Segoe UI Light" panose="020B0502040204020203" pitchFamily="34" charset="0"/>
            </a:endParaRPr>
          </a:p>
        </p:txBody>
      </p:sp>
      <p:pic>
        <p:nvPicPr>
          <p:cNvPr id="10" name="Picture 9"/>
          <p:cNvPicPr>
            <a:picLocks noChangeAspect="1"/>
          </p:cNvPicPr>
          <p:nvPr/>
        </p:nvPicPr>
        <p:blipFill>
          <a:blip r:embed="rId2"/>
          <a:stretch>
            <a:fillRect/>
          </a:stretch>
        </p:blipFill>
        <p:spPr>
          <a:xfrm>
            <a:off x="28729" y="1217254"/>
            <a:ext cx="7437281" cy="5608846"/>
          </a:xfrm>
          <a:prstGeom prst="rect">
            <a:avLst/>
          </a:prstGeom>
        </p:spPr>
      </p:pic>
      <p:sp>
        <p:nvSpPr>
          <p:cNvPr id="11" name="Rectangle 10"/>
          <p:cNvSpPr/>
          <p:nvPr/>
        </p:nvSpPr>
        <p:spPr>
          <a:xfrm>
            <a:off x="6772275" y="293173"/>
            <a:ext cx="5099050" cy="5631180"/>
          </a:xfrm>
          <a:prstGeom prst="rect">
            <a:avLst/>
          </a:prstGeom>
        </p:spPr>
        <p:txBody>
          <a:bodyPr wrap="square">
            <a:spAutoFit/>
          </a:bodyPr>
          <a:lstStyle/>
          <a:p>
            <a:endParaRPr lang="en-US"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Responsive	</a:t>
            </a:r>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a:t>
            </a:r>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Collaborative</a:t>
            </a:r>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a:t>
            </a:r>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Innovative</a:t>
            </a:r>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a:t>
            </a:r>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Integrity</a:t>
            </a:r>
          </a:p>
          <a:p>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a:t>
            </a:r>
            <a:r>
              <a:rPr lang="en-IN" altLang="en-US" sz="2800" b="1" dirty="0">
                <a:solidFill>
                  <a:srgbClr val="002060"/>
                </a:solidFill>
                <a:latin typeface="AR BERKLEY" panose="02000000000000000000" pitchFamily="2" charset="0"/>
              </a:rPr>
              <a:t>         </a:t>
            </a:r>
            <a:r>
              <a:rPr lang="en-US" sz="2800" b="1" dirty="0">
                <a:solidFill>
                  <a:srgbClr val="002060"/>
                </a:solidFill>
                <a:latin typeface="AR BERKLEY" panose="02000000000000000000" pitchFamily="2" charset="0"/>
              </a:rPr>
              <a:t>			Quality</a:t>
            </a:r>
            <a:endParaRPr lang="en-IN" sz="2800" b="1" dirty="0">
              <a:solidFill>
                <a:srgbClr val="002060"/>
              </a:solidFill>
              <a:latin typeface="AR BERKLEY" panose="02000000000000000000" pitchFamily="2" charset="0"/>
            </a:endParaRPr>
          </a:p>
          <a:p>
            <a:r>
              <a:rPr lang="en-US" sz="2000" dirty="0">
                <a:latin typeface="AR BERKLEY" panose="02000000000000000000" pitchFamily="2" charset="0"/>
              </a:rPr>
              <a:t> </a:t>
            </a:r>
            <a:endParaRPr lang="en-IN" sz="2000" dirty="0">
              <a:latin typeface="AR BERKLEY" panose="02000000000000000000"/>
            </a:endParaRPr>
          </a:p>
          <a:p>
            <a:endParaRPr lang="en-US" sz="2000" b="1" dirty="0">
              <a:solidFill>
                <a:srgbClr val="002060"/>
              </a:solidFill>
              <a:latin typeface="AR BERKLEY" panose="02000000000000000000"/>
              <a:cs typeface="Segoe UI Light" panose="020B0502040204020203" pitchFamily="34" charset="0"/>
            </a:endParaRPr>
          </a:p>
          <a:p>
            <a:endParaRPr lang="en-US" sz="1600" b="1" dirty="0">
              <a:solidFill>
                <a:srgbClr val="002060"/>
              </a:solidFill>
              <a:latin typeface="Segoe UI Light" panose="020B0502040204020203" pitchFamily="34" charset="0"/>
              <a:cs typeface="Segoe UI Light" panose="020B0502040204020203" pitchFamily="34" charset="0"/>
            </a:endParaRPr>
          </a:p>
          <a:p>
            <a:endParaRPr lang="en-US" sz="2400" b="1" dirty="0">
              <a:solidFill>
                <a:srgbClr val="002060"/>
              </a:solidFill>
              <a:latin typeface="Segoe UI Light" panose="020B0502040204020203" pitchFamily="34" charset="0"/>
              <a:cs typeface="Segoe UI Light" panose="020B0502040204020203" pitchFamily="34" charset="0"/>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267209" y="2105827"/>
            <a:ext cx="4698464" cy="39128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0" y="0"/>
            <a:ext cx="12207571"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Content Placeholder 9"/>
          <p:cNvSpPr>
            <a:spLocks noGrp="1"/>
          </p:cNvSpPr>
          <p:nvPr>
            <p:ph idx="1"/>
          </p:nvPr>
        </p:nvSpPr>
        <p:spPr>
          <a:xfrm>
            <a:off x="0" y="1563869"/>
            <a:ext cx="8245169" cy="1768312"/>
          </a:xfrm>
        </p:spPr>
        <p:txBody>
          <a:bodyPr>
            <a:normAutofit/>
          </a:bodyPr>
          <a:lstStyle/>
          <a:p>
            <a:pPr marL="0" indent="0" algn="just">
              <a:buNone/>
            </a:pPr>
            <a:r>
              <a:rPr lang="en-IN" sz="1400" dirty="0">
                <a:latin typeface="Segoe UI Light" panose="020B0502040204020203" pitchFamily="34" charset="0"/>
                <a:cs typeface="Segoe UI Light" panose="020B0502040204020203" pitchFamily="34" charset="0"/>
              </a:rPr>
              <a:t>We believe that we can bring a change in how buildings are conceived, designed, built and operated with the implementation of BIM. </a:t>
            </a:r>
          </a:p>
          <a:p>
            <a:pPr marL="0" indent="0" algn="just">
              <a:buNone/>
            </a:pPr>
            <a:r>
              <a:rPr lang="en-IN" sz="1400" dirty="0">
                <a:latin typeface="Segoe UI Light" panose="020B0502040204020203" pitchFamily="34" charset="0"/>
                <a:cs typeface="Segoe UI Light" panose="020B0502040204020203" pitchFamily="34" charset="0"/>
              </a:rPr>
              <a:t>Since our inception, we have been helping various clients in delivering value added BIM services in the AEC industry.</a:t>
            </a:r>
          </a:p>
          <a:p>
            <a:pPr marL="0" indent="0" algn="just">
              <a:buNone/>
            </a:pPr>
            <a:endParaRPr lang="en-US" sz="2400" dirty="0">
              <a:latin typeface="Segoe UI Light" panose="020B0502040204020203" pitchFamily="34" charset="0"/>
              <a:cs typeface="Segoe UI Light" panose="020B0502040204020203" pitchFamily="34" charset="0"/>
            </a:endParaRPr>
          </a:p>
        </p:txBody>
      </p:sp>
      <p:sp>
        <p:nvSpPr>
          <p:cNvPr id="18" name="Rectangle 17"/>
          <p:cNvSpPr/>
          <p:nvPr/>
        </p:nvSpPr>
        <p:spPr>
          <a:xfrm>
            <a:off x="8908" y="858219"/>
            <a:ext cx="2151551" cy="646331"/>
          </a:xfrm>
          <a:prstGeom prst="rect">
            <a:avLst/>
          </a:prstGeom>
        </p:spPr>
        <p:txBody>
          <a:bodyPr wrap="none">
            <a:spAutoFit/>
          </a:bodyPr>
          <a:lstStyle/>
          <a:p>
            <a:r>
              <a:rPr lang="en-IN" sz="3600" b="1" dirty="0" smtClean="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About </a:t>
            </a:r>
            <a:r>
              <a:rPr lang="en-IN" sz="36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us</a:t>
            </a:r>
            <a:endParaRPr lang="en-US" sz="36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3853" y="4473126"/>
            <a:ext cx="3451632" cy="234180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3853" y="2190932"/>
            <a:ext cx="3451633" cy="2097604"/>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3853" y="64008"/>
            <a:ext cx="3451633" cy="1942334"/>
          </a:xfrm>
          <a:prstGeom prst="rect">
            <a:avLst/>
          </a:prstGeom>
        </p:spPr>
      </p:pic>
      <p:pic>
        <p:nvPicPr>
          <p:cNvPr id="2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780" y="2962736"/>
            <a:ext cx="1102990" cy="1186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20"/>
          <p:cNvSpPr/>
          <p:nvPr/>
        </p:nvSpPr>
        <p:spPr>
          <a:xfrm>
            <a:off x="1358176" y="2776677"/>
            <a:ext cx="4287278" cy="1799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400" b="1" dirty="0">
                <a:solidFill>
                  <a:schemeClr val="tx1"/>
                </a:solidFill>
                <a:latin typeface="Segoe UI Light" panose="020B0502040204020203" pitchFamily="34" charset="0"/>
                <a:cs typeface="Segoe UI Light" panose="020B0502040204020203" pitchFamily="34" charset="0"/>
              </a:rPr>
              <a:t>Mohammed Nadeem Khan</a:t>
            </a:r>
            <a:r>
              <a:rPr lang="en-GB" sz="1400" dirty="0">
                <a:solidFill>
                  <a:schemeClr val="tx1"/>
                </a:solidFill>
                <a:latin typeface="Segoe UI Light" panose="020B0502040204020203" pitchFamily="34" charset="0"/>
                <a:cs typeface="Segoe UI Light" panose="020B0502040204020203" pitchFamily="34" charset="0"/>
              </a:rPr>
              <a:t>, CEO &amp; Founder. Nadeem has over </a:t>
            </a:r>
            <a:r>
              <a:rPr lang="en-GB" sz="1400" dirty="0" smtClean="0">
                <a:solidFill>
                  <a:schemeClr val="tx1"/>
                </a:solidFill>
                <a:latin typeface="Segoe UI Light" panose="020B0502040204020203" pitchFamily="34" charset="0"/>
                <a:cs typeface="Segoe UI Light" panose="020B0502040204020203" pitchFamily="34" charset="0"/>
              </a:rPr>
              <a:t>21 </a:t>
            </a:r>
            <a:r>
              <a:rPr lang="en-GB" sz="1400" dirty="0">
                <a:solidFill>
                  <a:schemeClr val="tx1"/>
                </a:solidFill>
                <a:latin typeface="Segoe UI Light" panose="020B0502040204020203" pitchFamily="34" charset="0"/>
                <a:cs typeface="Segoe UI Light" panose="020B0502040204020203" pitchFamily="34" charset="0"/>
              </a:rPr>
              <a:t>years’ experience in design, quality control &amp; project management (MEPF Services). His area of speciality is HVAC design. He leads multidisciplinary teams on developing newer and more efficient workflows. Using his creative inputs he manages the design department at VDEC. Also leading the Business Development efforts for the firm.</a:t>
            </a:r>
          </a:p>
        </p:txBody>
      </p:sp>
      <p:sp>
        <p:nvSpPr>
          <p:cNvPr id="23" name="Rectangle 22"/>
          <p:cNvSpPr/>
          <p:nvPr/>
        </p:nvSpPr>
        <p:spPr>
          <a:xfrm>
            <a:off x="1358176" y="5018460"/>
            <a:ext cx="4287278" cy="12235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400" b="1" dirty="0">
                <a:solidFill>
                  <a:schemeClr val="tx1"/>
                </a:solidFill>
                <a:latin typeface="Segoe UI Light" panose="020B0502040204020203" pitchFamily="34" charset="0"/>
                <a:cs typeface="Segoe UI Light" panose="020B0502040204020203" pitchFamily="34" charset="0"/>
              </a:rPr>
              <a:t>Mohammed </a:t>
            </a:r>
            <a:r>
              <a:rPr lang="en-GB" sz="1400" b="1" dirty="0" err="1">
                <a:solidFill>
                  <a:schemeClr val="tx1"/>
                </a:solidFill>
                <a:latin typeface="Segoe UI Light" panose="020B0502040204020203" pitchFamily="34" charset="0"/>
                <a:cs typeface="Segoe UI Light" panose="020B0502040204020203" pitchFamily="34" charset="0"/>
              </a:rPr>
              <a:t>Abubacker</a:t>
            </a:r>
            <a:r>
              <a:rPr lang="en-GB" sz="1400" b="1" dirty="0">
                <a:solidFill>
                  <a:schemeClr val="tx1"/>
                </a:solidFill>
                <a:latin typeface="Segoe UI Light" panose="020B0502040204020203" pitchFamily="34" charset="0"/>
                <a:cs typeface="Segoe UI Light" panose="020B0502040204020203" pitchFamily="34" charset="0"/>
              </a:rPr>
              <a:t> Siddiq</a:t>
            </a:r>
            <a:r>
              <a:rPr lang="en-GB" sz="1400" dirty="0">
                <a:solidFill>
                  <a:schemeClr val="tx1"/>
                </a:solidFill>
                <a:latin typeface="Segoe UI Light" panose="020B0502040204020203" pitchFamily="34" charset="0"/>
                <a:cs typeface="Segoe UI Light" panose="020B0502040204020203" pitchFamily="34" charset="0"/>
              </a:rPr>
              <a:t>, CFO &amp; Founder. Abu backer has over </a:t>
            </a:r>
            <a:r>
              <a:rPr lang="en-GB" sz="1400" dirty="0" smtClean="0">
                <a:solidFill>
                  <a:schemeClr val="tx1"/>
                </a:solidFill>
                <a:latin typeface="Segoe UI Light" panose="020B0502040204020203" pitchFamily="34" charset="0"/>
                <a:cs typeface="Segoe UI Light" panose="020B0502040204020203" pitchFamily="34" charset="0"/>
              </a:rPr>
              <a:t>13 </a:t>
            </a:r>
            <a:r>
              <a:rPr lang="en-GB" sz="1400" dirty="0">
                <a:solidFill>
                  <a:schemeClr val="tx1"/>
                </a:solidFill>
                <a:latin typeface="Segoe UI Light" panose="020B0502040204020203" pitchFamily="34" charset="0"/>
                <a:cs typeface="Segoe UI Light" panose="020B0502040204020203" pitchFamily="34" charset="0"/>
              </a:rPr>
              <a:t>years of experience in designing electrical power, lighting, communication, and ﬁre alarm systems for all type of public / private applications. He looks after the financial aspects of VDEC along with IT security while also involving himself in technical projects related to construction management. </a:t>
            </a:r>
          </a:p>
        </p:txBody>
      </p:sp>
      <p:sp>
        <p:nvSpPr>
          <p:cNvPr id="28" name="Rectangle 27"/>
          <p:cNvSpPr/>
          <p:nvPr/>
        </p:nvSpPr>
        <p:spPr>
          <a:xfrm>
            <a:off x="5639321" y="3862460"/>
            <a:ext cx="2814532" cy="1742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b="1" dirty="0">
                <a:solidFill>
                  <a:srgbClr val="5B9BD5">
                    <a:lumMod val="75000"/>
                  </a:srgbClr>
                </a:solidFill>
                <a:latin typeface="Segoe UI Light" panose="020B0502040204020203" pitchFamily="34" charset="0"/>
                <a:cs typeface="Segoe UI Light" panose="020B0502040204020203" pitchFamily="34" charset="0"/>
              </a:rPr>
              <a:t>Company At A Glance</a:t>
            </a:r>
          </a:p>
          <a:p>
            <a:pPr marL="171450"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5</a:t>
            </a:r>
            <a:r>
              <a:rPr lang="en-GB" sz="1400" b="1" dirty="0" smtClean="0">
                <a:solidFill>
                  <a:srgbClr val="5B9BD5">
                    <a:lumMod val="75000"/>
                  </a:srgbClr>
                </a:solidFill>
                <a:latin typeface="Segoe UI Light" panose="020B0502040204020203" pitchFamily="34" charset="0"/>
                <a:cs typeface="Segoe UI Light" panose="020B0502040204020203" pitchFamily="34" charset="0"/>
              </a:rPr>
              <a:t>0</a:t>
            </a:r>
            <a:r>
              <a:rPr lang="en-GB" sz="1400" b="1" dirty="0">
                <a:solidFill>
                  <a:srgbClr val="5B9BD5">
                    <a:lumMod val="75000"/>
                  </a:srgbClr>
                </a:solidFill>
                <a:latin typeface="Segoe UI Light" panose="020B0502040204020203" pitchFamily="34" charset="0"/>
                <a:cs typeface="Segoe UI Light" panose="020B0502040204020203" pitchFamily="34" charset="0"/>
              </a:rPr>
              <a:t>+ On-going Clients</a:t>
            </a:r>
          </a:p>
          <a:p>
            <a:pPr marL="171450" indent="-171450" algn="just">
              <a:buFont typeface="Arial" panose="020B0604020202020204" pitchFamily="34" charset="0"/>
              <a:buChar char="•"/>
            </a:pPr>
            <a:r>
              <a:rPr lang="en-GB" sz="1400" b="1" dirty="0" smtClean="0">
                <a:solidFill>
                  <a:srgbClr val="5B9BD5">
                    <a:lumMod val="75000"/>
                  </a:srgbClr>
                </a:solidFill>
                <a:latin typeface="Segoe UI Light" panose="020B0502040204020203" pitchFamily="34" charset="0"/>
                <a:cs typeface="Segoe UI Light" panose="020B0502040204020203" pitchFamily="34" charset="0"/>
              </a:rPr>
              <a:t>200+ </a:t>
            </a:r>
            <a:r>
              <a:rPr lang="en-GB" sz="1400" b="1" dirty="0">
                <a:solidFill>
                  <a:srgbClr val="5B9BD5">
                    <a:lumMod val="75000"/>
                  </a:srgbClr>
                </a:solidFill>
                <a:latin typeface="Segoe UI Light" panose="020B0502040204020203" pitchFamily="34" charset="0"/>
                <a:cs typeface="Segoe UI Light" panose="020B0502040204020203" pitchFamily="34" charset="0"/>
              </a:rPr>
              <a:t>Projects Across the Globe</a:t>
            </a:r>
          </a:p>
          <a:p>
            <a:pPr marL="171450"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 </a:t>
            </a:r>
            <a:r>
              <a:rPr lang="en-GB" sz="1400" b="1" dirty="0" smtClean="0">
                <a:solidFill>
                  <a:srgbClr val="5B9BD5">
                    <a:lumMod val="75000"/>
                  </a:srgbClr>
                </a:solidFill>
                <a:latin typeface="Segoe UI Light" panose="020B0502040204020203" pitchFamily="34" charset="0"/>
                <a:cs typeface="Segoe UI Light" panose="020B0502040204020203" pitchFamily="34" charset="0"/>
              </a:rPr>
              <a:t>7 Years </a:t>
            </a:r>
            <a:r>
              <a:rPr lang="en-GB" sz="1400" b="1" dirty="0">
                <a:solidFill>
                  <a:srgbClr val="5B9BD5">
                    <a:lumMod val="75000"/>
                  </a:srgbClr>
                </a:solidFill>
                <a:latin typeface="Segoe UI Light" panose="020B0502040204020203" pitchFamily="34" charset="0"/>
                <a:cs typeface="Segoe UI Light" panose="020B0502040204020203" pitchFamily="34" charset="0"/>
              </a:rPr>
              <a:t>of Operation</a:t>
            </a:r>
          </a:p>
          <a:p>
            <a:pPr marL="171450"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Two Offices in India</a:t>
            </a:r>
          </a:p>
          <a:p>
            <a:pPr marL="171450"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Team of 45+ BIM Professionals</a:t>
            </a:r>
          </a:p>
          <a:p>
            <a:pPr marL="171450"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Professionals Experience </a:t>
            </a:r>
          </a:p>
          <a:p>
            <a:pPr marL="628650" lvl="1"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Gulf (8 to 18 ) Years</a:t>
            </a:r>
          </a:p>
          <a:p>
            <a:pPr marL="628650" lvl="1"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USA (5 to 10) Years</a:t>
            </a:r>
          </a:p>
          <a:p>
            <a:pPr marL="628650" lvl="1"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Europe (6 to 10 ) Years</a:t>
            </a:r>
          </a:p>
          <a:p>
            <a:pPr marL="628650" lvl="1"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India (5 to 8) Years</a:t>
            </a: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114331" y="4908328"/>
            <a:ext cx="1524246" cy="1143184"/>
          </a:xfrm>
          <a:prstGeom prst="rect">
            <a:avLst/>
          </a:prstGeom>
        </p:spPr>
      </p:pic>
      <p:pic>
        <p:nvPicPr>
          <p:cNvPr id="17"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val 39"/>
          <p:cNvSpPr/>
          <p:nvPr/>
        </p:nvSpPr>
        <p:spPr>
          <a:xfrm>
            <a:off x="717805" y="57588"/>
            <a:ext cx="5799109" cy="685800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15"/>
          <p:cNvSpPr txBox="1"/>
          <p:nvPr/>
        </p:nvSpPr>
        <p:spPr>
          <a:xfrm>
            <a:off x="1336343" y="2085631"/>
            <a:ext cx="2596896" cy="431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a:latin typeface="Segoe UI Light" panose="020B0502040204020203" pitchFamily="34" charset="0"/>
                <a:cs typeface="Segoe UI Light" panose="020B0502040204020203" pitchFamily="34" charset="0"/>
              </a:rPr>
              <a:t>3D BIM Modelling</a:t>
            </a:r>
          </a:p>
        </p:txBody>
      </p:sp>
      <p:sp>
        <p:nvSpPr>
          <p:cNvPr id="23" name="Text Placeholder 16"/>
          <p:cNvSpPr txBox="1"/>
          <p:nvPr/>
        </p:nvSpPr>
        <p:spPr>
          <a:xfrm>
            <a:off x="1336343" y="2503239"/>
            <a:ext cx="2596896" cy="1226993"/>
          </a:xfrm>
          <a:prstGeom prst="rect">
            <a:avLst/>
          </a:prstGeom>
        </p:spPr>
        <p:txBody>
          <a:bodyPr vert="horz" lIns="91440" tIns="45720" rIns="91440" bIns="45720" rtlCol="0" anchor="t">
            <a:normAutofit fontScale="92500" lnSpcReduction="20000"/>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500" dirty="0">
                <a:latin typeface="Segoe UI Light" panose="020B0502040204020203" pitchFamily="34" charset="0"/>
                <a:cs typeface="Segoe UI Light" panose="020B0502040204020203" pitchFamily="34" charset="0"/>
              </a:rPr>
              <a:t>3D Models are developed for Architecture, Structure &amp; MEP trades from PDF &amp; CAD inputs.</a:t>
            </a:r>
          </a:p>
          <a:p>
            <a:pPr>
              <a:defRPr/>
            </a:pPr>
            <a:r>
              <a:rPr lang="en-US" sz="1500" dirty="0">
                <a:latin typeface="Segoe UI Light" panose="020B0502040204020203" pitchFamily="34" charset="0"/>
                <a:cs typeface="Segoe UI Light" panose="020B0502040204020203" pitchFamily="34" charset="0"/>
              </a:rPr>
              <a:t>Shops/Installation, Spool, CAM, Trimble, Equip PAD, Sleeve &amp; Riser drawings</a:t>
            </a:r>
          </a:p>
        </p:txBody>
      </p:sp>
      <p:sp>
        <p:nvSpPr>
          <p:cNvPr id="24" name="Text Placeholder 18"/>
          <p:cNvSpPr txBox="1"/>
          <p:nvPr/>
        </p:nvSpPr>
        <p:spPr>
          <a:xfrm>
            <a:off x="1293238" y="3788052"/>
            <a:ext cx="2596896" cy="431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egoe UI Light" panose="020B0502040204020203" pitchFamily="34" charset="0"/>
                <a:cs typeface="Segoe UI Light" panose="020B0502040204020203" pitchFamily="34" charset="0"/>
              </a:rPr>
              <a:t>4D/ 5D Sequencing</a:t>
            </a:r>
          </a:p>
        </p:txBody>
      </p:sp>
      <p:sp>
        <p:nvSpPr>
          <p:cNvPr id="25" name="Text Placeholder 19"/>
          <p:cNvSpPr txBox="1"/>
          <p:nvPr/>
        </p:nvSpPr>
        <p:spPr>
          <a:xfrm>
            <a:off x="1293238" y="4321450"/>
            <a:ext cx="2596896" cy="122699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500" dirty="0">
                <a:latin typeface="Segoe UI Light" panose="020B0502040204020203" pitchFamily="34" charset="0"/>
                <a:cs typeface="Segoe UI Light" panose="020B0502040204020203" pitchFamily="34" charset="0"/>
              </a:rPr>
              <a:t>The 4th dimension time and 5 dimension cost will be added to the fully developed 3D BIM model for construction scheduling &amp; cost analysis. </a:t>
            </a:r>
          </a:p>
        </p:txBody>
      </p:sp>
      <p:sp>
        <p:nvSpPr>
          <p:cNvPr id="26" name="Text Placeholder 21"/>
          <p:cNvSpPr txBox="1"/>
          <p:nvPr/>
        </p:nvSpPr>
        <p:spPr>
          <a:xfrm>
            <a:off x="5256351" y="2085631"/>
            <a:ext cx="2596896" cy="431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egoe UI Light" panose="020B0502040204020203" pitchFamily="34" charset="0"/>
                <a:cs typeface="Segoe UI Light" panose="020B0502040204020203" pitchFamily="34" charset="0"/>
              </a:rPr>
              <a:t>Scan to BIM</a:t>
            </a:r>
          </a:p>
        </p:txBody>
      </p:sp>
      <p:sp>
        <p:nvSpPr>
          <p:cNvPr id="27" name="Text Placeholder 22"/>
          <p:cNvSpPr txBox="1"/>
          <p:nvPr/>
        </p:nvSpPr>
        <p:spPr>
          <a:xfrm>
            <a:off x="5317963" y="2525719"/>
            <a:ext cx="2596896" cy="122699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latin typeface="Segoe UI Light" panose="020B0502040204020203" pitchFamily="34" charset="0"/>
                <a:cs typeface="Segoe UI Light" panose="020B0502040204020203" pitchFamily="34" charset="0"/>
              </a:rPr>
              <a:t>The point cloud data from Laser Scans are developed into a 3D model.</a:t>
            </a:r>
          </a:p>
        </p:txBody>
      </p:sp>
      <p:sp>
        <p:nvSpPr>
          <p:cNvPr id="28" name="Text Placeholder 24"/>
          <p:cNvSpPr txBox="1"/>
          <p:nvPr/>
        </p:nvSpPr>
        <p:spPr>
          <a:xfrm>
            <a:off x="5317963" y="3788052"/>
            <a:ext cx="2596896" cy="431800"/>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egoe UI Light" panose="020B0502040204020203" pitchFamily="34" charset="0"/>
                <a:cs typeface="Segoe UI Light" panose="020B0502040204020203" pitchFamily="34" charset="0"/>
              </a:rPr>
              <a:t>Clash Detection &amp; Coordination</a:t>
            </a:r>
          </a:p>
        </p:txBody>
      </p:sp>
      <p:sp>
        <p:nvSpPr>
          <p:cNvPr id="29" name="Text Placeholder 25"/>
          <p:cNvSpPr txBox="1"/>
          <p:nvPr/>
        </p:nvSpPr>
        <p:spPr>
          <a:xfrm>
            <a:off x="5317963" y="4321450"/>
            <a:ext cx="2596896" cy="122699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500" dirty="0">
                <a:latin typeface="Segoe UI Light" panose="020B0502040204020203" pitchFamily="34" charset="0"/>
                <a:cs typeface="Segoe UI Light" panose="020B0502040204020203" pitchFamily="34" charset="0"/>
              </a:rPr>
              <a:t>2D Design drawings are developed into a 3D BIM Model for constructability review and clash detection.</a:t>
            </a:r>
          </a:p>
        </p:txBody>
      </p:sp>
      <p:sp>
        <p:nvSpPr>
          <p:cNvPr id="30" name="Text Placeholder 27"/>
          <p:cNvSpPr txBox="1"/>
          <p:nvPr/>
        </p:nvSpPr>
        <p:spPr>
          <a:xfrm>
            <a:off x="9112505" y="1388959"/>
            <a:ext cx="2596896" cy="431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a:latin typeface="Segoe UI Light" panose="020B0502040204020203" pitchFamily="34" charset="0"/>
                <a:cs typeface="Segoe UI Light" panose="020B0502040204020203" pitchFamily="34" charset="0"/>
              </a:rPr>
              <a:t>Quantity Take-offs</a:t>
            </a:r>
          </a:p>
        </p:txBody>
      </p:sp>
      <p:sp>
        <p:nvSpPr>
          <p:cNvPr id="31" name="Text Placeholder 28"/>
          <p:cNvSpPr txBox="1"/>
          <p:nvPr/>
        </p:nvSpPr>
        <p:spPr>
          <a:xfrm>
            <a:off x="9112505" y="1788901"/>
            <a:ext cx="2596896" cy="122699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500" dirty="0">
                <a:latin typeface="Segoe UI Light" panose="020B0502040204020203" pitchFamily="34" charset="0"/>
                <a:cs typeface="Segoe UI Light" panose="020B0502040204020203" pitchFamily="34" charset="0"/>
              </a:rPr>
              <a:t>Quantities are extracted from a fully developed 3D BIM model.</a:t>
            </a:r>
          </a:p>
        </p:txBody>
      </p:sp>
      <p:sp>
        <p:nvSpPr>
          <p:cNvPr id="32" name="Text Placeholder 30"/>
          <p:cNvSpPr txBox="1"/>
          <p:nvPr/>
        </p:nvSpPr>
        <p:spPr>
          <a:xfrm>
            <a:off x="9112505" y="3091380"/>
            <a:ext cx="2596896" cy="431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egoe UI Light" panose="020B0502040204020203" pitchFamily="34" charset="0"/>
                <a:cs typeface="Segoe UI Light" panose="020B0502040204020203" pitchFamily="34" charset="0"/>
              </a:rPr>
              <a:t>BIM Consulting</a:t>
            </a:r>
          </a:p>
        </p:txBody>
      </p:sp>
      <p:sp>
        <p:nvSpPr>
          <p:cNvPr id="33" name="Text Placeholder 31"/>
          <p:cNvSpPr txBox="1"/>
          <p:nvPr/>
        </p:nvSpPr>
        <p:spPr>
          <a:xfrm>
            <a:off x="9112505" y="3624323"/>
            <a:ext cx="2596896" cy="122699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500" dirty="0">
                <a:latin typeface="Segoe UI Light" panose="020B0502040204020203" pitchFamily="34" charset="0"/>
                <a:cs typeface="Segoe UI Light" panose="020B0502040204020203" pitchFamily="34" charset="0"/>
              </a:rPr>
              <a:t>Assist firms in implementing BIM by supporting them in developing BIM Standards, templates and content creation process.</a:t>
            </a:r>
          </a:p>
        </p:txBody>
      </p:sp>
      <p:sp>
        <p:nvSpPr>
          <p:cNvPr id="34" name="Freeform 33"/>
          <p:cNvSpPr/>
          <p:nvPr/>
        </p:nvSpPr>
        <p:spPr>
          <a:xfrm>
            <a:off x="554751" y="2163379"/>
            <a:ext cx="738487" cy="587386"/>
          </a:xfrm>
          <a:custGeom>
            <a:avLst/>
            <a:gdLst>
              <a:gd name="connsiteX0" fmla="*/ 227088 w 454178"/>
              <a:gd name="connsiteY0" fmla="*/ 72963 h 361434"/>
              <a:gd name="connsiteX1" fmla="*/ 389071 w 454178"/>
              <a:gd name="connsiteY1" fmla="*/ 206493 h 361434"/>
              <a:gd name="connsiteX2" fmla="*/ 389353 w 454178"/>
              <a:gd name="connsiteY2" fmla="*/ 208184 h 361434"/>
              <a:gd name="connsiteX3" fmla="*/ 389353 w 454178"/>
              <a:gd name="connsiteY3" fmla="*/ 343405 h 361434"/>
              <a:gd name="connsiteX4" fmla="*/ 384001 w 454178"/>
              <a:gd name="connsiteY4" fmla="*/ 356082 h 361434"/>
              <a:gd name="connsiteX5" fmla="*/ 371324 w 454178"/>
              <a:gd name="connsiteY5" fmla="*/ 361434 h 361434"/>
              <a:gd name="connsiteX6" fmla="*/ 263147 w 454178"/>
              <a:gd name="connsiteY6" fmla="*/ 361434 h 361434"/>
              <a:gd name="connsiteX7" fmla="*/ 263147 w 454178"/>
              <a:gd name="connsiteY7" fmla="*/ 253257 h 361434"/>
              <a:gd name="connsiteX8" fmla="*/ 191030 w 454178"/>
              <a:gd name="connsiteY8" fmla="*/ 253257 h 361434"/>
              <a:gd name="connsiteX9" fmla="*/ 191030 w 454178"/>
              <a:gd name="connsiteY9" fmla="*/ 361434 h 361434"/>
              <a:gd name="connsiteX10" fmla="*/ 82852 w 454178"/>
              <a:gd name="connsiteY10" fmla="*/ 361434 h 361434"/>
              <a:gd name="connsiteX11" fmla="*/ 70175 w 454178"/>
              <a:gd name="connsiteY11" fmla="*/ 356082 h 361434"/>
              <a:gd name="connsiteX12" fmla="*/ 64823 w 454178"/>
              <a:gd name="connsiteY12" fmla="*/ 343405 h 361434"/>
              <a:gd name="connsiteX13" fmla="*/ 64823 w 454178"/>
              <a:gd name="connsiteY13" fmla="*/ 208184 h 361434"/>
              <a:gd name="connsiteX14" fmla="*/ 64963 w 454178"/>
              <a:gd name="connsiteY14" fmla="*/ 207339 h 361434"/>
              <a:gd name="connsiteX15" fmla="*/ 65104 w 454178"/>
              <a:gd name="connsiteY15" fmla="*/ 206493 h 361434"/>
              <a:gd name="connsiteX16" fmla="*/ 227089 w 454178"/>
              <a:gd name="connsiteY16" fmla="*/ 0 h 361434"/>
              <a:gd name="connsiteX17" fmla="*/ 248499 w 454178"/>
              <a:gd name="connsiteY17" fmla="*/ 7324 h 361434"/>
              <a:gd name="connsiteX18" fmla="*/ 317236 w 454178"/>
              <a:gd name="connsiteY18" fmla="*/ 64793 h 361434"/>
              <a:gd name="connsiteX19" fmla="*/ 317236 w 454178"/>
              <a:gd name="connsiteY19" fmla="*/ 9860 h 361434"/>
              <a:gd name="connsiteX20" fmla="*/ 319772 w 454178"/>
              <a:gd name="connsiteY20" fmla="*/ 3380 h 361434"/>
              <a:gd name="connsiteX21" fmla="*/ 326251 w 454178"/>
              <a:gd name="connsiteY21" fmla="*/ 845 h 361434"/>
              <a:gd name="connsiteX22" fmla="*/ 380340 w 454178"/>
              <a:gd name="connsiteY22" fmla="*/ 845 h 361434"/>
              <a:gd name="connsiteX23" fmla="*/ 386819 w 454178"/>
              <a:gd name="connsiteY23" fmla="*/ 3380 h 361434"/>
              <a:gd name="connsiteX24" fmla="*/ 389354 w 454178"/>
              <a:gd name="connsiteY24" fmla="*/ 9860 h 361434"/>
              <a:gd name="connsiteX25" fmla="*/ 389354 w 454178"/>
              <a:gd name="connsiteY25" fmla="*/ 124797 h 361434"/>
              <a:gd name="connsiteX26" fmla="*/ 451049 w 454178"/>
              <a:gd name="connsiteY26" fmla="*/ 176069 h 361434"/>
              <a:gd name="connsiteX27" fmla="*/ 454147 w 454178"/>
              <a:gd name="connsiteY27" fmla="*/ 182126 h 361434"/>
              <a:gd name="connsiteX28" fmla="*/ 452176 w 454178"/>
              <a:gd name="connsiteY28" fmla="*/ 188746 h 361434"/>
              <a:gd name="connsiteX29" fmla="*/ 434709 w 454178"/>
              <a:gd name="connsiteY29" fmla="*/ 209592 h 361434"/>
              <a:gd name="connsiteX30" fmla="*/ 428794 w 454178"/>
              <a:gd name="connsiteY30" fmla="*/ 212691 h 361434"/>
              <a:gd name="connsiteX31" fmla="*/ 427949 w 454178"/>
              <a:gd name="connsiteY31" fmla="*/ 212691 h 361434"/>
              <a:gd name="connsiteX32" fmla="*/ 422032 w 454178"/>
              <a:gd name="connsiteY32" fmla="*/ 210719 h 361434"/>
              <a:gd name="connsiteX33" fmla="*/ 227089 w 454178"/>
              <a:gd name="connsiteY33" fmla="*/ 48172 h 361434"/>
              <a:gd name="connsiteX34" fmla="*/ 32145 w 454178"/>
              <a:gd name="connsiteY34" fmla="*/ 210719 h 361434"/>
              <a:gd name="connsiteX35" fmla="*/ 25385 w 454178"/>
              <a:gd name="connsiteY35" fmla="*/ 212691 h 361434"/>
              <a:gd name="connsiteX36" fmla="*/ 19469 w 454178"/>
              <a:gd name="connsiteY36" fmla="*/ 209592 h 361434"/>
              <a:gd name="connsiteX37" fmla="*/ 2003 w 454178"/>
              <a:gd name="connsiteY37" fmla="*/ 188746 h 361434"/>
              <a:gd name="connsiteX38" fmla="*/ 31 w 454178"/>
              <a:gd name="connsiteY38" fmla="*/ 182126 h 361434"/>
              <a:gd name="connsiteX39" fmla="*/ 3129 w 454178"/>
              <a:gd name="connsiteY39" fmla="*/ 176069 h 361434"/>
              <a:gd name="connsiteX40" fmla="*/ 205680 w 454178"/>
              <a:gd name="connsiteY40" fmla="*/ 7324 h 361434"/>
              <a:gd name="connsiteX41" fmla="*/ 227089 w 454178"/>
              <a:gd name="connsiteY41" fmla="*/ 0 h 36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54178" h="361434">
                <a:moveTo>
                  <a:pt x="227088" y="72963"/>
                </a:moveTo>
                <a:lnTo>
                  <a:pt x="389071" y="206493"/>
                </a:lnTo>
                <a:cubicBezTo>
                  <a:pt x="389259" y="206869"/>
                  <a:pt x="389353" y="207432"/>
                  <a:pt x="389353" y="208184"/>
                </a:cubicBezTo>
                <a:lnTo>
                  <a:pt x="389353" y="343405"/>
                </a:lnTo>
                <a:cubicBezTo>
                  <a:pt x="389353" y="348288"/>
                  <a:pt x="387570" y="352513"/>
                  <a:pt x="384001" y="356082"/>
                </a:cubicBezTo>
                <a:cubicBezTo>
                  <a:pt x="380432" y="359650"/>
                  <a:pt x="376206" y="361434"/>
                  <a:pt x="371324" y="361434"/>
                </a:cubicBezTo>
                <a:lnTo>
                  <a:pt x="263147" y="361434"/>
                </a:lnTo>
                <a:lnTo>
                  <a:pt x="263147" y="253257"/>
                </a:lnTo>
                <a:lnTo>
                  <a:pt x="191030" y="253257"/>
                </a:lnTo>
                <a:lnTo>
                  <a:pt x="191030" y="361434"/>
                </a:lnTo>
                <a:lnTo>
                  <a:pt x="82852" y="361434"/>
                </a:lnTo>
                <a:cubicBezTo>
                  <a:pt x="77970" y="361434"/>
                  <a:pt x="73744" y="359650"/>
                  <a:pt x="70175" y="356082"/>
                </a:cubicBezTo>
                <a:cubicBezTo>
                  <a:pt x="66607" y="352513"/>
                  <a:pt x="64823" y="348288"/>
                  <a:pt x="64823" y="343405"/>
                </a:cubicBezTo>
                <a:lnTo>
                  <a:pt x="64823" y="208184"/>
                </a:lnTo>
                <a:cubicBezTo>
                  <a:pt x="64823" y="207996"/>
                  <a:pt x="64870" y="207714"/>
                  <a:pt x="64963" y="207339"/>
                </a:cubicBezTo>
                <a:cubicBezTo>
                  <a:pt x="65058" y="206963"/>
                  <a:pt x="65104" y="206681"/>
                  <a:pt x="65104" y="206493"/>
                </a:cubicBezTo>
                <a:close/>
                <a:moveTo>
                  <a:pt x="227089" y="0"/>
                </a:moveTo>
                <a:cubicBezTo>
                  <a:pt x="235353" y="0"/>
                  <a:pt x="242489" y="2441"/>
                  <a:pt x="248499" y="7324"/>
                </a:cubicBezTo>
                <a:lnTo>
                  <a:pt x="317236" y="64793"/>
                </a:lnTo>
                <a:lnTo>
                  <a:pt x="317236" y="9860"/>
                </a:lnTo>
                <a:cubicBezTo>
                  <a:pt x="317236" y="7230"/>
                  <a:pt x="318081" y="5071"/>
                  <a:pt x="319772" y="3380"/>
                </a:cubicBezTo>
                <a:cubicBezTo>
                  <a:pt x="321462" y="1690"/>
                  <a:pt x="323622" y="845"/>
                  <a:pt x="326251" y="845"/>
                </a:cubicBezTo>
                <a:lnTo>
                  <a:pt x="380340" y="845"/>
                </a:lnTo>
                <a:cubicBezTo>
                  <a:pt x="382969" y="845"/>
                  <a:pt x="385128" y="1690"/>
                  <a:pt x="386819" y="3380"/>
                </a:cubicBezTo>
                <a:cubicBezTo>
                  <a:pt x="388509" y="5071"/>
                  <a:pt x="389354" y="7230"/>
                  <a:pt x="389354" y="9860"/>
                </a:cubicBezTo>
                <a:lnTo>
                  <a:pt x="389354" y="124797"/>
                </a:lnTo>
                <a:lnTo>
                  <a:pt x="451049" y="176069"/>
                </a:lnTo>
                <a:cubicBezTo>
                  <a:pt x="452926" y="177571"/>
                  <a:pt x="453961" y="179590"/>
                  <a:pt x="454147" y="182126"/>
                </a:cubicBezTo>
                <a:cubicBezTo>
                  <a:pt x="454335" y="184661"/>
                  <a:pt x="453678" y="186868"/>
                  <a:pt x="452176" y="188746"/>
                </a:cubicBezTo>
                <a:lnTo>
                  <a:pt x="434709" y="209592"/>
                </a:lnTo>
                <a:cubicBezTo>
                  <a:pt x="433207" y="211283"/>
                  <a:pt x="431235" y="212315"/>
                  <a:pt x="428794" y="212691"/>
                </a:cubicBezTo>
                <a:lnTo>
                  <a:pt x="427949" y="212691"/>
                </a:lnTo>
                <a:cubicBezTo>
                  <a:pt x="425506" y="212691"/>
                  <a:pt x="423535" y="212034"/>
                  <a:pt x="422032" y="210719"/>
                </a:cubicBezTo>
                <a:lnTo>
                  <a:pt x="227089" y="48172"/>
                </a:lnTo>
                <a:lnTo>
                  <a:pt x="32145" y="210719"/>
                </a:lnTo>
                <a:cubicBezTo>
                  <a:pt x="29892" y="212222"/>
                  <a:pt x="27638" y="212879"/>
                  <a:pt x="25385" y="212691"/>
                </a:cubicBezTo>
                <a:cubicBezTo>
                  <a:pt x="22943" y="212315"/>
                  <a:pt x="20971" y="211283"/>
                  <a:pt x="19469" y="209592"/>
                </a:cubicBezTo>
                <a:lnTo>
                  <a:pt x="2003" y="188746"/>
                </a:lnTo>
                <a:cubicBezTo>
                  <a:pt x="500" y="186868"/>
                  <a:pt x="-158" y="184661"/>
                  <a:pt x="31" y="182126"/>
                </a:cubicBezTo>
                <a:cubicBezTo>
                  <a:pt x="218" y="179590"/>
                  <a:pt x="1251" y="177571"/>
                  <a:pt x="3129" y="176069"/>
                </a:cubicBezTo>
                <a:lnTo>
                  <a:pt x="205680" y="7324"/>
                </a:lnTo>
                <a:cubicBezTo>
                  <a:pt x="211689" y="2441"/>
                  <a:pt x="218826" y="0"/>
                  <a:pt x="227089" y="0"/>
                </a:cubicBezTo>
                <a:close/>
              </a:path>
            </a:pathLst>
          </a:custGeom>
          <a:solidFill>
            <a:srgbClr val="DC4A3D"/>
          </a:solidFill>
          <a:ln w="12700" cap="flat" cmpd="sng" algn="ctr">
            <a:noFill/>
            <a:prstDash val="solid"/>
            <a:miter lim="800000"/>
          </a:ln>
          <a:effectLst/>
        </p:spPr>
        <p:txBody>
          <a:bodyPr wrap="square" rtlCol="0" anchor="ctr">
            <a:noAutofit/>
          </a:bodyPr>
          <a:lstStyle/>
          <a:p>
            <a:pPr algn="ctr">
              <a:defRPr/>
            </a:pPr>
            <a:endParaRPr lang="en-US" sz="1350" kern="0" dirty="0">
              <a:solidFill>
                <a:prstClr val="white"/>
              </a:solidFill>
            </a:endParaRPr>
          </a:p>
        </p:txBody>
      </p:sp>
      <p:sp>
        <p:nvSpPr>
          <p:cNvPr id="35" name="Freeform 34"/>
          <p:cNvSpPr/>
          <p:nvPr/>
        </p:nvSpPr>
        <p:spPr>
          <a:xfrm>
            <a:off x="4500776" y="2144925"/>
            <a:ext cx="691721" cy="518756"/>
          </a:xfrm>
          <a:custGeom>
            <a:avLst/>
            <a:gdLst>
              <a:gd name="connsiteX0" fmla="*/ 198324 w 529333"/>
              <a:gd name="connsiteY0" fmla="*/ 216354 h 396648"/>
              <a:gd name="connsiteX1" fmla="*/ 504825 w 529333"/>
              <a:gd name="connsiteY1" fmla="*/ 216354 h 396648"/>
              <a:gd name="connsiteX2" fmla="*/ 521868 w 529333"/>
              <a:gd name="connsiteY2" fmla="*/ 220016 h 396648"/>
              <a:gd name="connsiteX3" fmla="*/ 529333 w 529333"/>
              <a:gd name="connsiteY3" fmla="*/ 232130 h 396648"/>
              <a:gd name="connsiteX4" fmla="*/ 520600 w 529333"/>
              <a:gd name="connsiteY4" fmla="*/ 250722 h 396648"/>
              <a:gd name="connsiteX5" fmla="*/ 425945 w 529333"/>
              <a:gd name="connsiteY5" fmla="*/ 362279 h 396648"/>
              <a:gd name="connsiteX6" fmla="*/ 392000 w 529333"/>
              <a:gd name="connsiteY6" fmla="*/ 386647 h 396648"/>
              <a:gd name="connsiteX7" fmla="*/ 351574 w 529333"/>
              <a:gd name="connsiteY7" fmla="*/ 396648 h 396648"/>
              <a:gd name="connsiteX8" fmla="*/ 45073 w 529333"/>
              <a:gd name="connsiteY8" fmla="*/ 396648 h 396648"/>
              <a:gd name="connsiteX9" fmla="*/ 28030 w 529333"/>
              <a:gd name="connsiteY9" fmla="*/ 392986 h 396648"/>
              <a:gd name="connsiteX10" fmla="*/ 20565 w 529333"/>
              <a:gd name="connsiteY10" fmla="*/ 380873 h 396648"/>
              <a:gd name="connsiteX11" fmla="*/ 29297 w 529333"/>
              <a:gd name="connsiteY11" fmla="*/ 362279 h 396648"/>
              <a:gd name="connsiteX12" fmla="*/ 123952 w 529333"/>
              <a:gd name="connsiteY12" fmla="*/ 250722 h 396648"/>
              <a:gd name="connsiteX13" fmla="*/ 157898 w 529333"/>
              <a:gd name="connsiteY13" fmla="*/ 226354 h 396648"/>
              <a:gd name="connsiteX14" fmla="*/ 198324 w 529333"/>
              <a:gd name="connsiteY14" fmla="*/ 216354 h 396648"/>
              <a:gd name="connsiteX15" fmla="*/ 63103 w 529333"/>
              <a:gd name="connsiteY15" fmla="*/ 0 h 396648"/>
              <a:gd name="connsiteX16" fmla="*/ 153251 w 529333"/>
              <a:gd name="connsiteY16" fmla="*/ 0 h 396648"/>
              <a:gd name="connsiteX17" fmla="*/ 197760 w 529333"/>
              <a:gd name="connsiteY17" fmla="*/ 18593 h 396648"/>
              <a:gd name="connsiteX18" fmla="*/ 216354 w 529333"/>
              <a:gd name="connsiteY18" fmla="*/ 63103 h 396648"/>
              <a:gd name="connsiteX19" fmla="*/ 216354 w 529333"/>
              <a:gd name="connsiteY19" fmla="*/ 72118 h 396648"/>
              <a:gd name="connsiteX20" fmla="*/ 369605 w 529333"/>
              <a:gd name="connsiteY20" fmla="*/ 72118 h 396648"/>
              <a:gd name="connsiteX21" fmla="*/ 414114 w 529333"/>
              <a:gd name="connsiteY21" fmla="*/ 90711 h 396648"/>
              <a:gd name="connsiteX22" fmla="*/ 432707 w 529333"/>
              <a:gd name="connsiteY22" fmla="*/ 135221 h 396648"/>
              <a:gd name="connsiteX23" fmla="*/ 432707 w 529333"/>
              <a:gd name="connsiteY23" fmla="*/ 180295 h 396648"/>
              <a:gd name="connsiteX24" fmla="*/ 198325 w 529333"/>
              <a:gd name="connsiteY24" fmla="*/ 180295 h 396648"/>
              <a:gd name="connsiteX25" fmla="*/ 142827 w 529333"/>
              <a:gd name="connsiteY25" fmla="*/ 193676 h 396648"/>
              <a:gd name="connsiteX26" fmla="*/ 96627 w 529333"/>
              <a:gd name="connsiteY26" fmla="*/ 227340 h 396648"/>
              <a:gd name="connsiteX27" fmla="*/ 1691 w 529333"/>
              <a:gd name="connsiteY27" fmla="*/ 338898 h 396648"/>
              <a:gd name="connsiteX28" fmla="*/ 282 w 529333"/>
              <a:gd name="connsiteY28" fmla="*/ 340588 h 396648"/>
              <a:gd name="connsiteX29" fmla="*/ 140 w 529333"/>
              <a:gd name="connsiteY29" fmla="*/ 337067 h 396648"/>
              <a:gd name="connsiteX30" fmla="*/ 0 w 529333"/>
              <a:gd name="connsiteY30" fmla="*/ 333545 h 396648"/>
              <a:gd name="connsiteX31" fmla="*/ 0 w 529333"/>
              <a:gd name="connsiteY31" fmla="*/ 63103 h 396648"/>
              <a:gd name="connsiteX32" fmla="*/ 18593 w 529333"/>
              <a:gd name="connsiteY32" fmla="*/ 18593 h 396648"/>
              <a:gd name="connsiteX33" fmla="*/ 63103 w 529333"/>
              <a:gd name="connsiteY33" fmla="*/ 0 h 39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29333" h="396648">
                <a:moveTo>
                  <a:pt x="198324" y="216354"/>
                </a:moveTo>
                <a:lnTo>
                  <a:pt x="504825" y="216354"/>
                </a:lnTo>
                <a:cubicBezTo>
                  <a:pt x="511210" y="216354"/>
                  <a:pt x="516890" y="217574"/>
                  <a:pt x="521868" y="220016"/>
                </a:cubicBezTo>
                <a:cubicBezTo>
                  <a:pt x="526844" y="222457"/>
                  <a:pt x="529333" y="226495"/>
                  <a:pt x="529333" y="232130"/>
                </a:cubicBezTo>
                <a:cubicBezTo>
                  <a:pt x="529333" y="237951"/>
                  <a:pt x="526421" y="244149"/>
                  <a:pt x="520600" y="250722"/>
                </a:cubicBezTo>
                <a:lnTo>
                  <a:pt x="425945" y="362279"/>
                </a:lnTo>
                <a:cubicBezTo>
                  <a:pt x="417869" y="371858"/>
                  <a:pt x="406554" y="379980"/>
                  <a:pt x="392000" y="386647"/>
                </a:cubicBezTo>
                <a:cubicBezTo>
                  <a:pt x="377444" y="393315"/>
                  <a:pt x="363969" y="396648"/>
                  <a:pt x="351574" y="396648"/>
                </a:cubicBezTo>
                <a:lnTo>
                  <a:pt x="45073" y="396648"/>
                </a:lnTo>
                <a:cubicBezTo>
                  <a:pt x="38687" y="396648"/>
                  <a:pt x="33006" y="395427"/>
                  <a:pt x="28030" y="392986"/>
                </a:cubicBezTo>
                <a:cubicBezTo>
                  <a:pt x="23052" y="390544"/>
                  <a:pt x="20565" y="386507"/>
                  <a:pt x="20565" y="380873"/>
                </a:cubicBezTo>
                <a:cubicBezTo>
                  <a:pt x="20565" y="375050"/>
                  <a:pt x="23475" y="368853"/>
                  <a:pt x="29297" y="362279"/>
                </a:cubicBezTo>
                <a:lnTo>
                  <a:pt x="123952" y="250722"/>
                </a:lnTo>
                <a:cubicBezTo>
                  <a:pt x="132027" y="241144"/>
                  <a:pt x="143344" y="233021"/>
                  <a:pt x="157898" y="226354"/>
                </a:cubicBezTo>
                <a:cubicBezTo>
                  <a:pt x="172453" y="219687"/>
                  <a:pt x="185928" y="216354"/>
                  <a:pt x="198324" y="216354"/>
                </a:cubicBezTo>
                <a:close/>
                <a:moveTo>
                  <a:pt x="63103" y="0"/>
                </a:moveTo>
                <a:lnTo>
                  <a:pt x="153251" y="0"/>
                </a:lnTo>
                <a:cubicBezTo>
                  <a:pt x="170529" y="0"/>
                  <a:pt x="185366" y="6198"/>
                  <a:pt x="197760" y="18593"/>
                </a:cubicBezTo>
                <a:cubicBezTo>
                  <a:pt x="210155" y="30988"/>
                  <a:pt x="216354" y="45825"/>
                  <a:pt x="216354" y="63103"/>
                </a:cubicBezTo>
                <a:lnTo>
                  <a:pt x="216354" y="72118"/>
                </a:lnTo>
                <a:lnTo>
                  <a:pt x="369605" y="72118"/>
                </a:lnTo>
                <a:cubicBezTo>
                  <a:pt x="386882" y="72118"/>
                  <a:pt x="401719" y="78315"/>
                  <a:pt x="414114" y="90711"/>
                </a:cubicBezTo>
                <a:cubicBezTo>
                  <a:pt x="426510" y="103106"/>
                  <a:pt x="432707" y="117943"/>
                  <a:pt x="432707" y="135221"/>
                </a:cubicBezTo>
                <a:lnTo>
                  <a:pt x="432707" y="180295"/>
                </a:lnTo>
                <a:lnTo>
                  <a:pt x="198325" y="180295"/>
                </a:lnTo>
                <a:cubicBezTo>
                  <a:pt x="180671" y="180295"/>
                  <a:pt x="162172" y="184755"/>
                  <a:pt x="142827" y="193676"/>
                </a:cubicBezTo>
                <a:cubicBezTo>
                  <a:pt x="123483" y="202597"/>
                  <a:pt x="108084" y="213818"/>
                  <a:pt x="96627" y="227340"/>
                </a:cubicBezTo>
                <a:lnTo>
                  <a:pt x="1691" y="338898"/>
                </a:lnTo>
                <a:lnTo>
                  <a:pt x="282" y="340588"/>
                </a:lnTo>
                <a:cubicBezTo>
                  <a:pt x="282" y="339836"/>
                  <a:pt x="235" y="338663"/>
                  <a:pt x="140" y="337067"/>
                </a:cubicBezTo>
                <a:cubicBezTo>
                  <a:pt x="47" y="335470"/>
                  <a:pt x="0" y="334296"/>
                  <a:pt x="0" y="333545"/>
                </a:cubicBezTo>
                <a:lnTo>
                  <a:pt x="0" y="63103"/>
                </a:lnTo>
                <a:cubicBezTo>
                  <a:pt x="0" y="45825"/>
                  <a:pt x="6198" y="30988"/>
                  <a:pt x="18593" y="18593"/>
                </a:cubicBezTo>
                <a:cubicBezTo>
                  <a:pt x="30988" y="6198"/>
                  <a:pt x="45825" y="0"/>
                  <a:pt x="63103" y="0"/>
                </a:cubicBezTo>
                <a:close/>
              </a:path>
            </a:pathLst>
          </a:custGeom>
          <a:solidFill>
            <a:srgbClr val="814E7E"/>
          </a:solidFill>
          <a:ln w="12700" cap="flat" cmpd="sng" algn="ctr">
            <a:noFill/>
            <a:prstDash val="solid"/>
            <a:miter lim="800000"/>
          </a:ln>
          <a:effectLst/>
        </p:spPr>
        <p:txBody>
          <a:bodyPr wrap="square" rtlCol="0" anchor="ctr">
            <a:noAutofit/>
          </a:bodyPr>
          <a:lstStyle/>
          <a:p>
            <a:pPr algn="ctr">
              <a:defRPr/>
            </a:pPr>
            <a:endParaRPr lang="en-US" sz="1350" kern="0" dirty="0">
              <a:solidFill>
                <a:prstClr val="white"/>
              </a:solidFill>
            </a:endParaRPr>
          </a:p>
        </p:txBody>
      </p:sp>
      <p:sp>
        <p:nvSpPr>
          <p:cNvPr id="36" name="Freeform 35"/>
          <p:cNvSpPr/>
          <p:nvPr/>
        </p:nvSpPr>
        <p:spPr>
          <a:xfrm>
            <a:off x="4456439" y="3745399"/>
            <a:ext cx="740426" cy="679663"/>
          </a:xfrm>
          <a:custGeom>
            <a:avLst/>
            <a:gdLst>
              <a:gd name="connsiteX0" fmla="*/ 432708 w 540885"/>
              <a:gd name="connsiteY0" fmla="*/ 356081 h 496091"/>
              <a:gd name="connsiteX1" fmla="*/ 407355 w 540885"/>
              <a:gd name="connsiteY1" fmla="*/ 366786 h 496091"/>
              <a:gd name="connsiteX2" fmla="*/ 396649 w 540885"/>
              <a:gd name="connsiteY2" fmla="*/ 392140 h 496091"/>
              <a:gd name="connsiteX3" fmla="*/ 407213 w 540885"/>
              <a:gd name="connsiteY3" fmla="*/ 417635 h 496091"/>
              <a:gd name="connsiteX4" fmla="*/ 432708 w 540885"/>
              <a:gd name="connsiteY4" fmla="*/ 428199 h 496091"/>
              <a:gd name="connsiteX5" fmla="*/ 458203 w 540885"/>
              <a:gd name="connsiteY5" fmla="*/ 417635 h 496091"/>
              <a:gd name="connsiteX6" fmla="*/ 468767 w 540885"/>
              <a:gd name="connsiteY6" fmla="*/ 392140 h 496091"/>
              <a:gd name="connsiteX7" fmla="*/ 458063 w 540885"/>
              <a:gd name="connsiteY7" fmla="*/ 366786 h 496091"/>
              <a:gd name="connsiteX8" fmla="*/ 432708 w 540885"/>
              <a:gd name="connsiteY8" fmla="*/ 356081 h 496091"/>
              <a:gd name="connsiteX9" fmla="*/ 396649 w 540885"/>
              <a:gd name="connsiteY9" fmla="*/ 288471 h 496091"/>
              <a:gd name="connsiteX10" fmla="*/ 409608 w 540885"/>
              <a:gd name="connsiteY10" fmla="*/ 301570 h 496091"/>
              <a:gd name="connsiteX11" fmla="*/ 424257 w 540885"/>
              <a:gd name="connsiteY11" fmla="*/ 320586 h 496091"/>
              <a:gd name="connsiteX12" fmla="*/ 432708 w 540885"/>
              <a:gd name="connsiteY12" fmla="*/ 320023 h 496091"/>
              <a:gd name="connsiteX13" fmla="*/ 441160 w 540885"/>
              <a:gd name="connsiteY13" fmla="*/ 320586 h 496091"/>
              <a:gd name="connsiteX14" fmla="*/ 467077 w 540885"/>
              <a:gd name="connsiteY14" fmla="*/ 289034 h 496091"/>
              <a:gd name="connsiteX15" fmla="*/ 468767 w 540885"/>
              <a:gd name="connsiteY15" fmla="*/ 288471 h 496091"/>
              <a:gd name="connsiteX16" fmla="*/ 503699 w 540885"/>
              <a:gd name="connsiteY16" fmla="*/ 308190 h 496091"/>
              <a:gd name="connsiteX17" fmla="*/ 504826 w 540885"/>
              <a:gd name="connsiteY17" fmla="*/ 310163 h 496091"/>
              <a:gd name="connsiteX18" fmla="*/ 490459 w 540885"/>
              <a:gd name="connsiteY18" fmla="*/ 349039 h 496091"/>
              <a:gd name="connsiteX19" fmla="*/ 498910 w 540885"/>
              <a:gd name="connsiteY19" fmla="*/ 363688 h 496091"/>
              <a:gd name="connsiteX20" fmla="*/ 540885 w 540885"/>
              <a:gd name="connsiteY20" fmla="*/ 372421 h 496091"/>
              <a:gd name="connsiteX21" fmla="*/ 540885 w 540885"/>
              <a:gd name="connsiteY21" fmla="*/ 411860 h 496091"/>
              <a:gd name="connsiteX22" fmla="*/ 498910 w 540885"/>
              <a:gd name="connsiteY22" fmla="*/ 420593 h 496091"/>
              <a:gd name="connsiteX23" fmla="*/ 490459 w 540885"/>
              <a:gd name="connsiteY23" fmla="*/ 435242 h 496091"/>
              <a:gd name="connsiteX24" fmla="*/ 504826 w 540885"/>
              <a:gd name="connsiteY24" fmla="*/ 474118 h 496091"/>
              <a:gd name="connsiteX25" fmla="*/ 503699 w 540885"/>
              <a:gd name="connsiteY25" fmla="*/ 476090 h 496091"/>
              <a:gd name="connsiteX26" fmla="*/ 468767 w 540885"/>
              <a:gd name="connsiteY26" fmla="*/ 496091 h 496091"/>
              <a:gd name="connsiteX27" fmla="*/ 455809 w 540885"/>
              <a:gd name="connsiteY27" fmla="*/ 482851 h 496091"/>
              <a:gd name="connsiteX28" fmla="*/ 441160 w 540885"/>
              <a:gd name="connsiteY28" fmla="*/ 463695 h 496091"/>
              <a:gd name="connsiteX29" fmla="*/ 432708 w 540885"/>
              <a:gd name="connsiteY29" fmla="*/ 464258 h 496091"/>
              <a:gd name="connsiteX30" fmla="*/ 424257 w 540885"/>
              <a:gd name="connsiteY30" fmla="*/ 463695 h 496091"/>
              <a:gd name="connsiteX31" fmla="*/ 409608 w 540885"/>
              <a:gd name="connsiteY31" fmla="*/ 482851 h 496091"/>
              <a:gd name="connsiteX32" fmla="*/ 396649 w 540885"/>
              <a:gd name="connsiteY32" fmla="*/ 496091 h 496091"/>
              <a:gd name="connsiteX33" fmla="*/ 361717 w 540885"/>
              <a:gd name="connsiteY33" fmla="*/ 476090 h 496091"/>
              <a:gd name="connsiteX34" fmla="*/ 360591 w 540885"/>
              <a:gd name="connsiteY34" fmla="*/ 474118 h 496091"/>
              <a:gd name="connsiteX35" fmla="*/ 374958 w 540885"/>
              <a:gd name="connsiteY35" fmla="*/ 435242 h 496091"/>
              <a:gd name="connsiteX36" fmla="*/ 366507 w 540885"/>
              <a:gd name="connsiteY36" fmla="*/ 420593 h 496091"/>
              <a:gd name="connsiteX37" fmla="*/ 324532 w 540885"/>
              <a:gd name="connsiteY37" fmla="*/ 411860 h 496091"/>
              <a:gd name="connsiteX38" fmla="*/ 324532 w 540885"/>
              <a:gd name="connsiteY38" fmla="*/ 372421 h 496091"/>
              <a:gd name="connsiteX39" fmla="*/ 366507 w 540885"/>
              <a:gd name="connsiteY39" fmla="*/ 363688 h 496091"/>
              <a:gd name="connsiteX40" fmla="*/ 374958 w 540885"/>
              <a:gd name="connsiteY40" fmla="*/ 349039 h 496091"/>
              <a:gd name="connsiteX41" fmla="*/ 360591 w 540885"/>
              <a:gd name="connsiteY41" fmla="*/ 310163 h 496091"/>
              <a:gd name="connsiteX42" fmla="*/ 361717 w 540885"/>
              <a:gd name="connsiteY42" fmla="*/ 308190 h 496091"/>
              <a:gd name="connsiteX43" fmla="*/ 371577 w 540885"/>
              <a:gd name="connsiteY43" fmla="*/ 302557 h 496091"/>
              <a:gd name="connsiteX44" fmla="*/ 388198 w 540885"/>
              <a:gd name="connsiteY44" fmla="*/ 292978 h 496091"/>
              <a:gd name="connsiteX45" fmla="*/ 396649 w 540885"/>
              <a:gd name="connsiteY45" fmla="*/ 288471 h 496091"/>
              <a:gd name="connsiteX46" fmla="*/ 180295 w 540885"/>
              <a:gd name="connsiteY46" fmla="*/ 175788 h 496091"/>
              <a:gd name="connsiteX47" fmla="*/ 129305 w 540885"/>
              <a:gd name="connsiteY47" fmla="*/ 196916 h 496091"/>
              <a:gd name="connsiteX48" fmla="*/ 108177 w 540885"/>
              <a:gd name="connsiteY48" fmla="*/ 247906 h 496091"/>
              <a:gd name="connsiteX49" fmla="*/ 129305 w 540885"/>
              <a:gd name="connsiteY49" fmla="*/ 298895 h 496091"/>
              <a:gd name="connsiteX50" fmla="*/ 180295 w 540885"/>
              <a:gd name="connsiteY50" fmla="*/ 320024 h 496091"/>
              <a:gd name="connsiteX51" fmla="*/ 231285 w 540885"/>
              <a:gd name="connsiteY51" fmla="*/ 298895 h 496091"/>
              <a:gd name="connsiteX52" fmla="*/ 252413 w 540885"/>
              <a:gd name="connsiteY52" fmla="*/ 247906 h 496091"/>
              <a:gd name="connsiteX53" fmla="*/ 231285 w 540885"/>
              <a:gd name="connsiteY53" fmla="*/ 196916 h 496091"/>
              <a:gd name="connsiteX54" fmla="*/ 180295 w 540885"/>
              <a:gd name="connsiteY54" fmla="*/ 175788 h 496091"/>
              <a:gd name="connsiteX55" fmla="*/ 432708 w 540885"/>
              <a:gd name="connsiteY55" fmla="*/ 67611 h 496091"/>
              <a:gd name="connsiteX56" fmla="*/ 407355 w 540885"/>
              <a:gd name="connsiteY56" fmla="*/ 78316 h 496091"/>
              <a:gd name="connsiteX57" fmla="*/ 396649 w 540885"/>
              <a:gd name="connsiteY57" fmla="*/ 103670 h 496091"/>
              <a:gd name="connsiteX58" fmla="*/ 407213 w 540885"/>
              <a:gd name="connsiteY58" fmla="*/ 129165 h 496091"/>
              <a:gd name="connsiteX59" fmla="*/ 432708 w 540885"/>
              <a:gd name="connsiteY59" fmla="*/ 139729 h 496091"/>
              <a:gd name="connsiteX60" fmla="*/ 458203 w 540885"/>
              <a:gd name="connsiteY60" fmla="*/ 129165 h 496091"/>
              <a:gd name="connsiteX61" fmla="*/ 468767 w 540885"/>
              <a:gd name="connsiteY61" fmla="*/ 103670 h 496091"/>
              <a:gd name="connsiteX62" fmla="*/ 458063 w 540885"/>
              <a:gd name="connsiteY62" fmla="*/ 78316 h 496091"/>
              <a:gd name="connsiteX63" fmla="*/ 432708 w 540885"/>
              <a:gd name="connsiteY63" fmla="*/ 67611 h 496091"/>
              <a:gd name="connsiteX64" fmla="*/ 154096 w 540885"/>
              <a:gd name="connsiteY64" fmla="*/ 67611 h 496091"/>
              <a:gd name="connsiteX65" fmla="*/ 206494 w 540885"/>
              <a:gd name="connsiteY65" fmla="*/ 67611 h 496091"/>
              <a:gd name="connsiteX66" fmla="*/ 212128 w 540885"/>
              <a:gd name="connsiteY66" fmla="*/ 69724 h 496091"/>
              <a:gd name="connsiteX67" fmla="*/ 214945 w 540885"/>
              <a:gd name="connsiteY67" fmla="*/ 74654 h 496091"/>
              <a:gd name="connsiteX68" fmla="*/ 221425 w 540885"/>
              <a:gd name="connsiteY68" fmla="*/ 117755 h 496091"/>
              <a:gd name="connsiteX69" fmla="*/ 242553 w 540885"/>
              <a:gd name="connsiteY69" fmla="*/ 126488 h 496091"/>
              <a:gd name="connsiteX70" fmla="*/ 275795 w 540885"/>
              <a:gd name="connsiteY70" fmla="*/ 101416 h 496091"/>
              <a:gd name="connsiteX71" fmla="*/ 281429 w 540885"/>
              <a:gd name="connsiteY71" fmla="*/ 99444 h 496091"/>
              <a:gd name="connsiteX72" fmla="*/ 287345 w 540885"/>
              <a:gd name="connsiteY72" fmla="*/ 101698 h 496091"/>
              <a:gd name="connsiteX73" fmla="*/ 327911 w 540885"/>
              <a:gd name="connsiteY73" fmla="*/ 146772 h 496091"/>
              <a:gd name="connsiteX74" fmla="*/ 325939 w 540885"/>
              <a:gd name="connsiteY74" fmla="*/ 152124 h 496091"/>
              <a:gd name="connsiteX75" fmla="*/ 314108 w 540885"/>
              <a:gd name="connsiteY75" fmla="*/ 167337 h 496091"/>
              <a:gd name="connsiteX76" fmla="*/ 301430 w 540885"/>
              <a:gd name="connsiteY76" fmla="*/ 184239 h 496091"/>
              <a:gd name="connsiteX77" fmla="*/ 311008 w 540885"/>
              <a:gd name="connsiteY77" fmla="*/ 207339 h 496091"/>
              <a:gd name="connsiteX78" fmla="*/ 353828 w 540885"/>
              <a:gd name="connsiteY78" fmla="*/ 213819 h 496091"/>
              <a:gd name="connsiteX79" fmla="*/ 358618 w 540885"/>
              <a:gd name="connsiteY79" fmla="*/ 216777 h 496091"/>
              <a:gd name="connsiteX80" fmla="*/ 360590 w 540885"/>
              <a:gd name="connsiteY80" fmla="*/ 222270 h 496091"/>
              <a:gd name="connsiteX81" fmla="*/ 360590 w 540885"/>
              <a:gd name="connsiteY81" fmla="*/ 274386 h 496091"/>
              <a:gd name="connsiteX82" fmla="*/ 358618 w 540885"/>
              <a:gd name="connsiteY82" fmla="*/ 279880 h 496091"/>
              <a:gd name="connsiteX83" fmla="*/ 354110 w 540885"/>
              <a:gd name="connsiteY83" fmla="*/ 282838 h 496091"/>
              <a:gd name="connsiteX84" fmla="*/ 310445 w 540885"/>
              <a:gd name="connsiteY84" fmla="*/ 289599 h 496091"/>
              <a:gd name="connsiteX85" fmla="*/ 301430 w 540885"/>
              <a:gd name="connsiteY85" fmla="*/ 311009 h 496091"/>
              <a:gd name="connsiteX86" fmla="*/ 326784 w 540885"/>
              <a:gd name="connsiteY86" fmla="*/ 343405 h 496091"/>
              <a:gd name="connsiteX87" fmla="*/ 328756 w 540885"/>
              <a:gd name="connsiteY87" fmla="*/ 349040 h 496091"/>
              <a:gd name="connsiteX88" fmla="*/ 326784 w 540885"/>
              <a:gd name="connsiteY88" fmla="*/ 354392 h 496091"/>
              <a:gd name="connsiteX89" fmla="*/ 303543 w 540885"/>
              <a:gd name="connsiteY89" fmla="*/ 379605 h 496091"/>
              <a:gd name="connsiteX90" fmla="*/ 281429 w 540885"/>
              <a:gd name="connsiteY90" fmla="*/ 396367 h 496091"/>
              <a:gd name="connsiteX91" fmla="*/ 275513 w 540885"/>
              <a:gd name="connsiteY91" fmla="*/ 394395 h 496091"/>
              <a:gd name="connsiteX92" fmla="*/ 243117 w 540885"/>
              <a:gd name="connsiteY92" fmla="*/ 369041 h 496091"/>
              <a:gd name="connsiteX93" fmla="*/ 221425 w 540885"/>
              <a:gd name="connsiteY93" fmla="*/ 377774 h 496091"/>
              <a:gd name="connsiteX94" fmla="*/ 214945 w 540885"/>
              <a:gd name="connsiteY94" fmla="*/ 421439 h 496091"/>
              <a:gd name="connsiteX95" fmla="*/ 206494 w 540885"/>
              <a:gd name="connsiteY95" fmla="*/ 428200 h 496091"/>
              <a:gd name="connsiteX96" fmla="*/ 154096 w 540885"/>
              <a:gd name="connsiteY96" fmla="*/ 428200 h 496091"/>
              <a:gd name="connsiteX97" fmla="*/ 148462 w 540885"/>
              <a:gd name="connsiteY97" fmla="*/ 426087 h 496091"/>
              <a:gd name="connsiteX98" fmla="*/ 145645 w 540885"/>
              <a:gd name="connsiteY98" fmla="*/ 421158 h 496091"/>
              <a:gd name="connsiteX99" fmla="*/ 139165 w 540885"/>
              <a:gd name="connsiteY99" fmla="*/ 378056 h 496091"/>
              <a:gd name="connsiteX100" fmla="*/ 118037 w 540885"/>
              <a:gd name="connsiteY100" fmla="*/ 369323 h 496091"/>
              <a:gd name="connsiteX101" fmla="*/ 84795 w 540885"/>
              <a:gd name="connsiteY101" fmla="*/ 394395 h 496091"/>
              <a:gd name="connsiteX102" fmla="*/ 79161 w 540885"/>
              <a:gd name="connsiteY102" fmla="*/ 396367 h 496091"/>
              <a:gd name="connsiteX103" fmla="*/ 73245 w 540885"/>
              <a:gd name="connsiteY103" fmla="*/ 394113 h 496091"/>
              <a:gd name="connsiteX104" fmla="*/ 32679 w 540885"/>
              <a:gd name="connsiteY104" fmla="*/ 349040 h 496091"/>
              <a:gd name="connsiteX105" fmla="*/ 34651 w 540885"/>
              <a:gd name="connsiteY105" fmla="*/ 343687 h 496091"/>
              <a:gd name="connsiteX106" fmla="*/ 46201 w 540885"/>
              <a:gd name="connsiteY106" fmla="*/ 328756 h 496091"/>
              <a:gd name="connsiteX107" fmla="*/ 59441 w 540885"/>
              <a:gd name="connsiteY107" fmla="*/ 311572 h 496091"/>
              <a:gd name="connsiteX108" fmla="*/ 49581 w 540885"/>
              <a:gd name="connsiteY108" fmla="*/ 288472 h 496091"/>
              <a:gd name="connsiteX109" fmla="*/ 6761 w 540885"/>
              <a:gd name="connsiteY109" fmla="*/ 281711 h 496091"/>
              <a:gd name="connsiteX110" fmla="*/ 1972 w 540885"/>
              <a:gd name="connsiteY110" fmla="*/ 279034 h 496091"/>
              <a:gd name="connsiteX111" fmla="*/ 0 w 540885"/>
              <a:gd name="connsiteY111" fmla="*/ 273541 h 496091"/>
              <a:gd name="connsiteX112" fmla="*/ 0 w 540885"/>
              <a:gd name="connsiteY112" fmla="*/ 221425 h 496091"/>
              <a:gd name="connsiteX113" fmla="*/ 1972 w 540885"/>
              <a:gd name="connsiteY113" fmla="*/ 215932 h 496091"/>
              <a:gd name="connsiteX114" fmla="*/ 6480 w 540885"/>
              <a:gd name="connsiteY114" fmla="*/ 212973 h 496091"/>
              <a:gd name="connsiteX115" fmla="*/ 50145 w 540885"/>
              <a:gd name="connsiteY115" fmla="*/ 206213 h 496091"/>
              <a:gd name="connsiteX116" fmla="*/ 59159 w 540885"/>
              <a:gd name="connsiteY116" fmla="*/ 184802 h 496091"/>
              <a:gd name="connsiteX117" fmla="*/ 33806 w 540885"/>
              <a:gd name="connsiteY117" fmla="*/ 152406 h 496091"/>
              <a:gd name="connsiteX118" fmla="*/ 31834 w 540885"/>
              <a:gd name="connsiteY118" fmla="*/ 146772 h 496091"/>
              <a:gd name="connsiteX119" fmla="*/ 33806 w 540885"/>
              <a:gd name="connsiteY119" fmla="*/ 141137 h 496091"/>
              <a:gd name="connsiteX120" fmla="*/ 56906 w 540885"/>
              <a:gd name="connsiteY120" fmla="*/ 116065 h 496091"/>
              <a:gd name="connsiteX121" fmla="*/ 79161 w 540885"/>
              <a:gd name="connsiteY121" fmla="*/ 99444 h 496091"/>
              <a:gd name="connsiteX122" fmla="*/ 85077 w 540885"/>
              <a:gd name="connsiteY122" fmla="*/ 101416 h 496091"/>
              <a:gd name="connsiteX123" fmla="*/ 117474 w 540885"/>
              <a:gd name="connsiteY123" fmla="*/ 126770 h 496091"/>
              <a:gd name="connsiteX124" fmla="*/ 139165 w 540885"/>
              <a:gd name="connsiteY124" fmla="*/ 117755 h 496091"/>
              <a:gd name="connsiteX125" fmla="*/ 145645 w 540885"/>
              <a:gd name="connsiteY125" fmla="*/ 74372 h 496091"/>
              <a:gd name="connsiteX126" fmla="*/ 154096 w 540885"/>
              <a:gd name="connsiteY126" fmla="*/ 67611 h 496091"/>
              <a:gd name="connsiteX127" fmla="*/ 396649 w 540885"/>
              <a:gd name="connsiteY127" fmla="*/ 0 h 496091"/>
              <a:gd name="connsiteX128" fmla="*/ 409608 w 540885"/>
              <a:gd name="connsiteY128" fmla="*/ 13100 h 496091"/>
              <a:gd name="connsiteX129" fmla="*/ 424257 w 540885"/>
              <a:gd name="connsiteY129" fmla="*/ 32116 h 496091"/>
              <a:gd name="connsiteX130" fmla="*/ 432708 w 540885"/>
              <a:gd name="connsiteY130" fmla="*/ 31552 h 496091"/>
              <a:gd name="connsiteX131" fmla="*/ 441160 w 540885"/>
              <a:gd name="connsiteY131" fmla="*/ 32116 h 496091"/>
              <a:gd name="connsiteX132" fmla="*/ 467077 w 540885"/>
              <a:gd name="connsiteY132" fmla="*/ 564 h 496091"/>
              <a:gd name="connsiteX133" fmla="*/ 468767 w 540885"/>
              <a:gd name="connsiteY133" fmla="*/ 0 h 496091"/>
              <a:gd name="connsiteX134" fmla="*/ 503699 w 540885"/>
              <a:gd name="connsiteY134" fmla="*/ 19720 h 496091"/>
              <a:gd name="connsiteX135" fmla="*/ 504826 w 540885"/>
              <a:gd name="connsiteY135" fmla="*/ 21692 h 496091"/>
              <a:gd name="connsiteX136" fmla="*/ 490459 w 540885"/>
              <a:gd name="connsiteY136" fmla="*/ 60568 h 496091"/>
              <a:gd name="connsiteX137" fmla="*/ 498910 w 540885"/>
              <a:gd name="connsiteY137" fmla="*/ 75217 h 496091"/>
              <a:gd name="connsiteX138" fmla="*/ 540885 w 540885"/>
              <a:gd name="connsiteY138" fmla="*/ 83950 h 496091"/>
              <a:gd name="connsiteX139" fmla="*/ 540885 w 540885"/>
              <a:gd name="connsiteY139" fmla="*/ 123390 h 496091"/>
              <a:gd name="connsiteX140" fmla="*/ 498910 w 540885"/>
              <a:gd name="connsiteY140" fmla="*/ 132123 h 496091"/>
              <a:gd name="connsiteX141" fmla="*/ 490459 w 540885"/>
              <a:gd name="connsiteY141" fmla="*/ 146772 h 496091"/>
              <a:gd name="connsiteX142" fmla="*/ 504826 w 540885"/>
              <a:gd name="connsiteY142" fmla="*/ 185648 h 496091"/>
              <a:gd name="connsiteX143" fmla="*/ 503699 w 540885"/>
              <a:gd name="connsiteY143" fmla="*/ 187619 h 496091"/>
              <a:gd name="connsiteX144" fmla="*/ 468767 w 540885"/>
              <a:gd name="connsiteY144" fmla="*/ 207621 h 496091"/>
              <a:gd name="connsiteX145" fmla="*/ 455809 w 540885"/>
              <a:gd name="connsiteY145" fmla="*/ 194381 h 496091"/>
              <a:gd name="connsiteX146" fmla="*/ 441160 w 540885"/>
              <a:gd name="connsiteY146" fmla="*/ 175224 h 496091"/>
              <a:gd name="connsiteX147" fmla="*/ 432708 w 540885"/>
              <a:gd name="connsiteY147" fmla="*/ 175788 h 496091"/>
              <a:gd name="connsiteX148" fmla="*/ 424257 w 540885"/>
              <a:gd name="connsiteY148" fmla="*/ 175224 h 496091"/>
              <a:gd name="connsiteX149" fmla="*/ 409608 w 540885"/>
              <a:gd name="connsiteY149" fmla="*/ 194381 h 496091"/>
              <a:gd name="connsiteX150" fmla="*/ 396649 w 540885"/>
              <a:gd name="connsiteY150" fmla="*/ 207621 h 496091"/>
              <a:gd name="connsiteX151" fmla="*/ 361717 w 540885"/>
              <a:gd name="connsiteY151" fmla="*/ 187619 h 496091"/>
              <a:gd name="connsiteX152" fmla="*/ 360591 w 540885"/>
              <a:gd name="connsiteY152" fmla="*/ 185648 h 496091"/>
              <a:gd name="connsiteX153" fmla="*/ 374958 w 540885"/>
              <a:gd name="connsiteY153" fmla="*/ 146772 h 496091"/>
              <a:gd name="connsiteX154" fmla="*/ 366507 w 540885"/>
              <a:gd name="connsiteY154" fmla="*/ 132123 h 496091"/>
              <a:gd name="connsiteX155" fmla="*/ 324532 w 540885"/>
              <a:gd name="connsiteY155" fmla="*/ 123390 h 496091"/>
              <a:gd name="connsiteX156" fmla="*/ 324532 w 540885"/>
              <a:gd name="connsiteY156" fmla="*/ 83950 h 496091"/>
              <a:gd name="connsiteX157" fmla="*/ 366507 w 540885"/>
              <a:gd name="connsiteY157" fmla="*/ 75217 h 496091"/>
              <a:gd name="connsiteX158" fmla="*/ 374958 w 540885"/>
              <a:gd name="connsiteY158" fmla="*/ 60568 h 496091"/>
              <a:gd name="connsiteX159" fmla="*/ 360591 w 540885"/>
              <a:gd name="connsiteY159" fmla="*/ 21692 h 496091"/>
              <a:gd name="connsiteX160" fmla="*/ 361717 w 540885"/>
              <a:gd name="connsiteY160" fmla="*/ 19720 h 496091"/>
              <a:gd name="connsiteX161" fmla="*/ 371577 w 540885"/>
              <a:gd name="connsiteY161" fmla="*/ 14086 h 496091"/>
              <a:gd name="connsiteX162" fmla="*/ 388198 w 540885"/>
              <a:gd name="connsiteY162" fmla="*/ 4508 h 496091"/>
              <a:gd name="connsiteX163" fmla="*/ 396649 w 540885"/>
              <a:gd name="connsiteY163" fmla="*/ 0 h 49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40885" h="496091">
                <a:moveTo>
                  <a:pt x="432708" y="356081"/>
                </a:moveTo>
                <a:cubicBezTo>
                  <a:pt x="422942" y="356081"/>
                  <a:pt x="414491" y="359650"/>
                  <a:pt x="407355" y="366786"/>
                </a:cubicBezTo>
                <a:cubicBezTo>
                  <a:pt x="400218" y="373923"/>
                  <a:pt x="396649" y="382375"/>
                  <a:pt x="396649" y="392140"/>
                </a:cubicBezTo>
                <a:cubicBezTo>
                  <a:pt x="396649" y="402094"/>
                  <a:pt x="400171" y="410592"/>
                  <a:pt x="407213" y="417635"/>
                </a:cubicBezTo>
                <a:cubicBezTo>
                  <a:pt x="414257" y="424678"/>
                  <a:pt x="422754" y="428199"/>
                  <a:pt x="432708" y="428199"/>
                </a:cubicBezTo>
                <a:cubicBezTo>
                  <a:pt x="442662" y="428199"/>
                  <a:pt x="451161" y="424678"/>
                  <a:pt x="458203" y="417635"/>
                </a:cubicBezTo>
                <a:cubicBezTo>
                  <a:pt x="465246" y="410592"/>
                  <a:pt x="468767" y="402094"/>
                  <a:pt x="468767" y="392140"/>
                </a:cubicBezTo>
                <a:cubicBezTo>
                  <a:pt x="468767" y="382375"/>
                  <a:pt x="465199" y="373923"/>
                  <a:pt x="458063" y="366786"/>
                </a:cubicBezTo>
                <a:cubicBezTo>
                  <a:pt x="450925" y="359650"/>
                  <a:pt x="442474" y="356081"/>
                  <a:pt x="432708" y="356081"/>
                </a:cubicBezTo>
                <a:close/>
                <a:moveTo>
                  <a:pt x="396649" y="288471"/>
                </a:moveTo>
                <a:cubicBezTo>
                  <a:pt x="398152" y="288471"/>
                  <a:pt x="402471" y="292838"/>
                  <a:pt x="409608" y="301570"/>
                </a:cubicBezTo>
                <a:cubicBezTo>
                  <a:pt x="416744" y="310303"/>
                  <a:pt x="421628" y="316642"/>
                  <a:pt x="424257" y="320586"/>
                </a:cubicBezTo>
                <a:cubicBezTo>
                  <a:pt x="428013" y="320210"/>
                  <a:pt x="430830" y="320023"/>
                  <a:pt x="432708" y="320023"/>
                </a:cubicBezTo>
                <a:cubicBezTo>
                  <a:pt x="434586" y="320023"/>
                  <a:pt x="437403" y="320210"/>
                  <a:pt x="441160" y="320586"/>
                </a:cubicBezTo>
                <a:cubicBezTo>
                  <a:pt x="450738" y="307251"/>
                  <a:pt x="459377" y="296734"/>
                  <a:pt x="467077" y="289034"/>
                </a:cubicBezTo>
                <a:lnTo>
                  <a:pt x="468767" y="288471"/>
                </a:lnTo>
                <a:cubicBezTo>
                  <a:pt x="469518" y="288471"/>
                  <a:pt x="481162" y="295044"/>
                  <a:pt x="503699" y="308190"/>
                </a:cubicBezTo>
                <a:cubicBezTo>
                  <a:pt x="504450" y="308754"/>
                  <a:pt x="504826" y="309412"/>
                  <a:pt x="504826" y="310163"/>
                </a:cubicBezTo>
                <a:cubicBezTo>
                  <a:pt x="504826" y="314858"/>
                  <a:pt x="500037" y="327816"/>
                  <a:pt x="490459" y="349039"/>
                </a:cubicBezTo>
                <a:cubicBezTo>
                  <a:pt x="493651" y="353358"/>
                  <a:pt x="496468" y="358241"/>
                  <a:pt x="498910" y="363688"/>
                </a:cubicBezTo>
                <a:cubicBezTo>
                  <a:pt x="526893" y="366505"/>
                  <a:pt x="540885" y="369416"/>
                  <a:pt x="540885" y="372421"/>
                </a:cubicBezTo>
                <a:lnTo>
                  <a:pt x="540885" y="411860"/>
                </a:lnTo>
                <a:cubicBezTo>
                  <a:pt x="540885" y="414865"/>
                  <a:pt x="526893" y="417776"/>
                  <a:pt x="498910" y="420593"/>
                </a:cubicBezTo>
                <a:cubicBezTo>
                  <a:pt x="496657" y="425664"/>
                  <a:pt x="493839" y="430547"/>
                  <a:pt x="490459" y="435242"/>
                </a:cubicBezTo>
                <a:cubicBezTo>
                  <a:pt x="500037" y="456464"/>
                  <a:pt x="504826" y="469423"/>
                  <a:pt x="504826" y="474118"/>
                </a:cubicBezTo>
                <a:cubicBezTo>
                  <a:pt x="504826" y="474869"/>
                  <a:pt x="504450" y="475527"/>
                  <a:pt x="503699" y="476090"/>
                </a:cubicBezTo>
                <a:cubicBezTo>
                  <a:pt x="480787" y="489424"/>
                  <a:pt x="469143" y="496091"/>
                  <a:pt x="468767" y="496091"/>
                </a:cubicBezTo>
                <a:cubicBezTo>
                  <a:pt x="467265" y="496091"/>
                  <a:pt x="462945" y="491678"/>
                  <a:pt x="455809" y="482851"/>
                </a:cubicBezTo>
                <a:cubicBezTo>
                  <a:pt x="448672" y="474024"/>
                  <a:pt x="443788" y="467639"/>
                  <a:pt x="441160" y="463695"/>
                </a:cubicBezTo>
                <a:cubicBezTo>
                  <a:pt x="437403" y="464070"/>
                  <a:pt x="434586" y="464258"/>
                  <a:pt x="432708" y="464258"/>
                </a:cubicBezTo>
                <a:cubicBezTo>
                  <a:pt x="430830" y="464258"/>
                  <a:pt x="428013" y="464070"/>
                  <a:pt x="424257" y="463695"/>
                </a:cubicBezTo>
                <a:cubicBezTo>
                  <a:pt x="421628" y="467639"/>
                  <a:pt x="416744" y="474024"/>
                  <a:pt x="409608" y="482851"/>
                </a:cubicBezTo>
                <a:cubicBezTo>
                  <a:pt x="402471" y="491678"/>
                  <a:pt x="398152" y="496091"/>
                  <a:pt x="396649" y="496091"/>
                </a:cubicBezTo>
                <a:cubicBezTo>
                  <a:pt x="396274" y="496091"/>
                  <a:pt x="384629" y="489424"/>
                  <a:pt x="361717" y="476090"/>
                </a:cubicBezTo>
                <a:cubicBezTo>
                  <a:pt x="360966" y="475527"/>
                  <a:pt x="360591" y="474869"/>
                  <a:pt x="360591" y="474118"/>
                </a:cubicBezTo>
                <a:cubicBezTo>
                  <a:pt x="360591" y="469423"/>
                  <a:pt x="365380" y="456464"/>
                  <a:pt x="374958" y="435242"/>
                </a:cubicBezTo>
                <a:cubicBezTo>
                  <a:pt x="371577" y="430547"/>
                  <a:pt x="368760" y="425664"/>
                  <a:pt x="366507" y="420593"/>
                </a:cubicBezTo>
                <a:cubicBezTo>
                  <a:pt x="338523" y="417776"/>
                  <a:pt x="324532" y="414865"/>
                  <a:pt x="324532" y="411860"/>
                </a:cubicBezTo>
                <a:lnTo>
                  <a:pt x="324532" y="372421"/>
                </a:lnTo>
                <a:cubicBezTo>
                  <a:pt x="324532" y="369416"/>
                  <a:pt x="338523" y="366505"/>
                  <a:pt x="366507" y="363688"/>
                </a:cubicBezTo>
                <a:cubicBezTo>
                  <a:pt x="368948" y="358241"/>
                  <a:pt x="371765" y="353358"/>
                  <a:pt x="374958" y="349039"/>
                </a:cubicBezTo>
                <a:cubicBezTo>
                  <a:pt x="365380" y="327816"/>
                  <a:pt x="360591" y="314858"/>
                  <a:pt x="360591" y="310163"/>
                </a:cubicBezTo>
                <a:cubicBezTo>
                  <a:pt x="360591" y="309412"/>
                  <a:pt x="360966" y="308754"/>
                  <a:pt x="361717" y="308190"/>
                </a:cubicBezTo>
                <a:cubicBezTo>
                  <a:pt x="362468" y="307815"/>
                  <a:pt x="365755" y="305937"/>
                  <a:pt x="371577" y="302557"/>
                </a:cubicBezTo>
                <a:cubicBezTo>
                  <a:pt x="377399" y="299176"/>
                  <a:pt x="382939" y="295983"/>
                  <a:pt x="388198" y="292978"/>
                </a:cubicBezTo>
                <a:cubicBezTo>
                  <a:pt x="393457" y="289974"/>
                  <a:pt x="396274" y="288471"/>
                  <a:pt x="396649" y="288471"/>
                </a:cubicBezTo>
                <a:close/>
                <a:moveTo>
                  <a:pt x="180295" y="175788"/>
                </a:moveTo>
                <a:cubicBezTo>
                  <a:pt x="160387" y="175788"/>
                  <a:pt x="143391" y="182830"/>
                  <a:pt x="129305" y="196916"/>
                </a:cubicBezTo>
                <a:cubicBezTo>
                  <a:pt x="115220" y="211002"/>
                  <a:pt x="108177" y="227998"/>
                  <a:pt x="108177" y="247906"/>
                </a:cubicBezTo>
                <a:cubicBezTo>
                  <a:pt x="108177" y="267813"/>
                  <a:pt x="115220" y="284810"/>
                  <a:pt x="129305" y="298895"/>
                </a:cubicBezTo>
                <a:cubicBezTo>
                  <a:pt x="143391" y="312981"/>
                  <a:pt x="160387" y="320024"/>
                  <a:pt x="180295" y="320024"/>
                </a:cubicBezTo>
                <a:cubicBezTo>
                  <a:pt x="200202" y="320024"/>
                  <a:pt x="217199" y="312981"/>
                  <a:pt x="231285" y="298895"/>
                </a:cubicBezTo>
                <a:cubicBezTo>
                  <a:pt x="245370" y="284810"/>
                  <a:pt x="252413" y="267813"/>
                  <a:pt x="252413" y="247906"/>
                </a:cubicBezTo>
                <a:cubicBezTo>
                  <a:pt x="252413" y="227998"/>
                  <a:pt x="245370" y="211002"/>
                  <a:pt x="231285" y="196916"/>
                </a:cubicBezTo>
                <a:cubicBezTo>
                  <a:pt x="217199" y="182830"/>
                  <a:pt x="200202" y="175788"/>
                  <a:pt x="180295" y="175788"/>
                </a:cubicBezTo>
                <a:close/>
                <a:moveTo>
                  <a:pt x="432708" y="67611"/>
                </a:moveTo>
                <a:cubicBezTo>
                  <a:pt x="422942" y="67611"/>
                  <a:pt x="414491" y="71179"/>
                  <a:pt x="407355" y="78316"/>
                </a:cubicBezTo>
                <a:cubicBezTo>
                  <a:pt x="400218" y="85453"/>
                  <a:pt x="396649" y="93904"/>
                  <a:pt x="396649" y="103670"/>
                </a:cubicBezTo>
                <a:cubicBezTo>
                  <a:pt x="396649" y="113624"/>
                  <a:pt x="400171" y="122122"/>
                  <a:pt x="407213" y="129165"/>
                </a:cubicBezTo>
                <a:cubicBezTo>
                  <a:pt x="414257" y="136207"/>
                  <a:pt x="422754" y="139729"/>
                  <a:pt x="432708" y="139729"/>
                </a:cubicBezTo>
                <a:cubicBezTo>
                  <a:pt x="442662" y="139729"/>
                  <a:pt x="451161" y="136207"/>
                  <a:pt x="458203" y="129165"/>
                </a:cubicBezTo>
                <a:cubicBezTo>
                  <a:pt x="465246" y="122122"/>
                  <a:pt x="468767" y="113624"/>
                  <a:pt x="468767" y="103670"/>
                </a:cubicBezTo>
                <a:cubicBezTo>
                  <a:pt x="468767" y="93904"/>
                  <a:pt x="465199" y="85453"/>
                  <a:pt x="458063" y="78316"/>
                </a:cubicBezTo>
                <a:cubicBezTo>
                  <a:pt x="450925" y="71179"/>
                  <a:pt x="442474" y="67611"/>
                  <a:pt x="432708" y="67611"/>
                </a:cubicBezTo>
                <a:close/>
                <a:moveTo>
                  <a:pt x="154096" y="67611"/>
                </a:moveTo>
                <a:lnTo>
                  <a:pt x="206494" y="67611"/>
                </a:lnTo>
                <a:cubicBezTo>
                  <a:pt x="208559" y="67611"/>
                  <a:pt x="210438" y="68315"/>
                  <a:pt x="212128" y="69724"/>
                </a:cubicBezTo>
                <a:cubicBezTo>
                  <a:pt x="213818" y="71132"/>
                  <a:pt x="214757" y="72775"/>
                  <a:pt x="214945" y="74654"/>
                </a:cubicBezTo>
                <a:lnTo>
                  <a:pt x="221425" y="117755"/>
                </a:lnTo>
                <a:cubicBezTo>
                  <a:pt x="227810" y="119633"/>
                  <a:pt x="234853" y="122545"/>
                  <a:pt x="242553" y="126488"/>
                </a:cubicBezTo>
                <a:lnTo>
                  <a:pt x="275795" y="101416"/>
                </a:lnTo>
                <a:cubicBezTo>
                  <a:pt x="277297" y="100102"/>
                  <a:pt x="279175" y="99444"/>
                  <a:pt x="281429" y="99444"/>
                </a:cubicBezTo>
                <a:cubicBezTo>
                  <a:pt x="283494" y="99444"/>
                  <a:pt x="285466" y="100195"/>
                  <a:pt x="287345" y="101698"/>
                </a:cubicBezTo>
                <a:cubicBezTo>
                  <a:pt x="314389" y="126676"/>
                  <a:pt x="327911" y="141701"/>
                  <a:pt x="327911" y="146772"/>
                </a:cubicBezTo>
                <a:cubicBezTo>
                  <a:pt x="327911" y="148462"/>
                  <a:pt x="327254" y="150246"/>
                  <a:pt x="325939" y="152124"/>
                </a:cubicBezTo>
                <a:cubicBezTo>
                  <a:pt x="323685" y="155129"/>
                  <a:pt x="319742" y="160200"/>
                  <a:pt x="314108" y="167337"/>
                </a:cubicBezTo>
                <a:cubicBezTo>
                  <a:pt x="308473" y="174473"/>
                  <a:pt x="304248" y="180107"/>
                  <a:pt x="301430" y="184239"/>
                </a:cubicBezTo>
                <a:cubicBezTo>
                  <a:pt x="305749" y="193254"/>
                  <a:pt x="308942" y="200954"/>
                  <a:pt x="311008" y="207339"/>
                </a:cubicBezTo>
                <a:lnTo>
                  <a:pt x="353828" y="213819"/>
                </a:lnTo>
                <a:cubicBezTo>
                  <a:pt x="355706" y="214194"/>
                  <a:pt x="357303" y="215180"/>
                  <a:pt x="358618" y="216777"/>
                </a:cubicBezTo>
                <a:cubicBezTo>
                  <a:pt x="359932" y="218373"/>
                  <a:pt x="360590" y="220204"/>
                  <a:pt x="360590" y="222270"/>
                </a:cubicBezTo>
                <a:lnTo>
                  <a:pt x="360590" y="274386"/>
                </a:lnTo>
                <a:cubicBezTo>
                  <a:pt x="360590" y="276265"/>
                  <a:pt x="359932" y="278095"/>
                  <a:pt x="358618" y="279880"/>
                </a:cubicBezTo>
                <a:cubicBezTo>
                  <a:pt x="357303" y="281664"/>
                  <a:pt x="355800" y="282650"/>
                  <a:pt x="354110" y="282838"/>
                </a:cubicBezTo>
                <a:lnTo>
                  <a:pt x="310445" y="289599"/>
                </a:lnTo>
                <a:cubicBezTo>
                  <a:pt x="308379" y="296172"/>
                  <a:pt x="305374" y="303309"/>
                  <a:pt x="301430" y="311009"/>
                </a:cubicBezTo>
                <a:cubicBezTo>
                  <a:pt x="307816" y="320024"/>
                  <a:pt x="316267" y="330822"/>
                  <a:pt x="326784" y="343405"/>
                </a:cubicBezTo>
                <a:cubicBezTo>
                  <a:pt x="328099" y="345283"/>
                  <a:pt x="328756" y="347161"/>
                  <a:pt x="328756" y="349040"/>
                </a:cubicBezTo>
                <a:cubicBezTo>
                  <a:pt x="328756" y="351293"/>
                  <a:pt x="328099" y="353077"/>
                  <a:pt x="326784" y="354392"/>
                </a:cubicBezTo>
                <a:cubicBezTo>
                  <a:pt x="322465" y="360026"/>
                  <a:pt x="314717" y="368431"/>
                  <a:pt x="303543" y="379605"/>
                </a:cubicBezTo>
                <a:cubicBezTo>
                  <a:pt x="292368" y="390780"/>
                  <a:pt x="284997" y="396367"/>
                  <a:pt x="281429" y="396367"/>
                </a:cubicBezTo>
                <a:cubicBezTo>
                  <a:pt x="279363" y="396367"/>
                  <a:pt x="277391" y="395710"/>
                  <a:pt x="275513" y="394395"/>
                </a:cubicBezTo>
                <a:lnTo>
                  <a:pt x="243117" y="369041"/>
                </a:lnTo>
                <a:cubicBezTo>
                  <a:pt x="236167" y="372609"/>
                  <a:pt x="228937" y="375520"/>
                  <a:pt x="221425" y="377774"/>
                </a:cubicBezTo>
                <a:cubicBezTo>
                  <a:pt x="219359" y="398057"/>
                  <a:pt x="217199" y="412612"/>
                  <a:pt x="214945" y="421439"/>
                </a:cubicBezTo>
                <a:cubicBezTo>
                  <a:pt x="213630" y="425947"/>
                  <a:pt x="210813" y="428200"/>
                  <a:pt x="206494" y="428200"/>
                </a:cubicBezTo>
                <a:lnTo>
                  <a:pt x="154096" y="428200"/>
                </a:lnTo>
                <a:cubicBezTo>
                  <a:pt x="152030" y="428200"/>
                  <a:pt x="150152" y="427496"/>
                  <a:pt x="148462" y="426087"/>
                </a:cubicBezTo>
                <a:cubicBezTo>
                  <a:pt x="146771" y="424679"/>
                  <a:pt x="145832" y="423035"/>
                  <a:pt x="145645" y="421158"/>
                </a:cubicBezTo>
                <a:lnTo>
                  <a:pt x="139165" y="378056"/>
                </a:lnTo>
                <a:cubicBezTo>
                  <a:pt x="132779" y="376178"/>
                  <a:pt x="125737" y="373267"/>
                  <a:pt x="118037" y="369323"/>
                </a:cubicBezTo>
                <a:lnTo>
                  <a:pt x="84795" y="394395"/>
                </a:lnTo>
                <a:cubicBezTo>
                  <a:pt x="83480" y="395710"/>
                  <a:pt x="81602" y="396367"/>
                  <a:pt x="79161" y="396367"/>
                </a:cubicBezTo>
                <a:cubicBezTo>
                  <a:pt x="77095" y="396367"/>
                  <a:pt x="75123" y="395616"/>
                  <a:pt x="73245" y="394113"/>
                </a:cubicBezTo>
                <a:cubicBezTo>
                  <a:pt x="46201" y="369135"/>
                  <a:pt x="32679" y="354110"/>
                  <a:pt x="32679" y="349040"/>
                </a:cubicBezTo>
                <a:cubicBezTo>
                  <a:pt x="32679" y="347349"/>
                  <a:pt x="33336" y="345565"/>
                  <a:pt x="34651" y="343687"/>
                </a:cubicBezTo>
                <a:cubicBezTo>
                  <a:pt x="36529" y="341058"/>
                  <a:pt x="40378" y="336081"/>
                  <a:pt x="46201" y="328756"/>
                </a:cubicBezTo>
                <a:cubicBezTo>
                  <a:pt x="52022" y="321432"/>
                  <a:pt x="56436" y="315704"/>
                  <a:pt x="59441" y="311572"/>
                </a:cubicBezTo>
                <a:cubicBezTo>
                  <a:pt x="55122" y="303309"/>
                  <a:pt x="51835" y="295608"/>
                  <a:pt x="49581" y="288472"/>
                </a:cubicBezTo>
                <a:lnTo>
                  <a:pt x="6761" y="281711"/>
                </a:lnTo>
                <a:cubicBezTo>
                  <a:pt x="4883" y="281523"/>
                  <a:pt x="3286" y="280631"/>
                  <a:pt x="1972" y="279034"/>
                </a:cubicBezTo>
                <a:cubicBezTo>
                  <a:pt x="657" y="277438"/>
                  <a:pt x="0" y="275607"/>
                  <a:pt x="0" y="273541"/>
                </a:cubicBezTo>
                <a:lnTo>
                  <a:pt x="0" y="221425"/>
                </a:lnTo>
                <a:cubicBezTo>
                  <a:pt x="0" y="219547"/>
                  <a:pt x="657" y="217715"/>
                  <a:pt x="1972" y="215932"/>
                </a:cubicBezTo>
                <a:cubicBezTo>
                  <a:pt x="3286" y="214147"/>
                  <a:pt x="4789" y="213161"/>
                  <a:pt x="6480" y="212973"/>
                </a:cubicBezTo>
                <a:lnTo>
                  <a:pt x="50145" y="206213"/>
                </a:lnTo>
                <a:cubicBezTo>
                  <a:pt x="52210" y="199639"/>
                  <a:pt x="55215" y="192503"/>
                  <a:pt x="59159" y="184802"/>
                </a:cubicBezTo>
                <a:cubicBezTo>
                  <a:pt x="52774" y="175788"/>
                  <a:pt x="44322" y="164989"/>
                  <a:pt x="33806" y="152406"/>
                </a:cubicBezTo>
                <a:cubicBezTo>
                  <a:pt x="32490" y="150340"/>
                  <a:pt x="31834" y="148462"/>
                  <a:pt x="31834" y="146772"/>
                </a:cubicBezTo>
                <a:cubicBezTo>
                  <a:pt x="31834" y="144518"/>
                  <a:pt x="32490" y="142640"/>
                  <a:pt x="33806" y="141137"/>
                </a:cubicBezTo>
                <a:cubicBezTo>
                  <a:pt x="37937" y="135503"/>
                  <a:pt x="45637" y="127146"/>
                  <a:pt x="56906" y="116065"/>
                </a:cubicBezTo>
                <a:cubicBezTo>
                  <a:pt x="68174" y="104984"/>
                  <a:pt x="75592" y="99444"/>
                  <a:pt x="79161" y="99444"/>
                </a:cubicBezTo>
                <a:cubicBezTo>
                  <a:pt x="81226" y="99444"/>
                  <a:pt x="83198" y="100102"/>
                  <a:pt x="85077" y="101416"/>
                </a:cubicBezTo>
                <a:lnTo>
                  <a:pt x="117474" y="126770"/>
                </a:lnTo>
                <a:cubicBezTo>
                  <a:pt x="123859" y="123390"/>
                  <a:pt x="131089" y="120385"/>
                  <a:pt x="139165" y="117755"/>
                </a:cubicBezTo>
                <a:cubicBezTo>
                  <a:pt x="141231" y="97472"/>
                  <a:pt x="143391" y="83011"/>
                  <a:pt x="145645" y="74372"/>
                </a:cubicBezTo>
                <a:cubicBezTo>
                  <a:pt x="146959" y="69865"/>
                  <a:pt x="149776" y="67611"/>
                  <a:pt x="154096" y="67611"/>
                </a:cubicBezTo>
                <a:close/>
                <a:moveTo>
                  <a:pt x="396649" y="0"/>
                </a:moveTo>
                <a:cubicBezTo>
                  <a:pt x="398152" y="0"/>
                  <a:pt x="402471" y="4367"/>
                  <a:pt x="409608" y="13100"/>
                </a:cubicBezTo>
                <a:cubicBezTo>
                  <a:pt x="416744" y="21833"/>
                  <a:pt x="421628" y="28171"/>
                  <a:pt x="424257" y="32116"/>
                </a:cubicBezTo>
                <a:cubicBezTo>
                  <a:pt x="428013" y="31740"/>
                  <a:pt x="430830" y="31552"/>
                  <a:pt x="432708" y="31552"/>
                </a:cubicBezTo>
                <a:cubicBezTo>
                  <a:pt x="434586" y="31552"/>
                  <a:pt x="437403" y="31740"/>
                  <a:pt x="441160" y="32116"/>
                </a:cubicBezTo>
                <a:cubicBezTo>
                  <a:pt x="450738" y="18781"/>
                  <a:pt x="459377" y="8264"/>
                  <a:pt x="467077" y="564"/>
                </a:cubicBezTo>
                <a:lnTo>
                  <a:pt x="468767" y="0"/>
                </a:lnTo>
                <a:cubicBezTo>
                  <a:pt x="469518" y="0"/>
                  <a:pt x="481162" y="6574"/>
                  <a:pt x="503699" y="19720"/>
                </a:cubicBezTo>
                <a:cubicBezTo>
                  <a:pt x="504450" y="20284"/>
                  <a:pt x="504826" y="20941"/>
                  <a:pt x="504826" y="21692"/>
                </a:cubicBezTo>
                <a:cubicBezTo>
                  <a:pt x="504826" y="26387"/>
                  <a:pt x="500037" y="39346"/>
                  <a:pt x="490459" y="60568"/>
                </a:cubicBezTo>
                <a:cubicBezTo>
                  <a:pt x="493651" y="64888"/>
                  <a:pt x="496468" y="69771"/>
                  <a:pt x="498910" y="75217"/>
                </a:cubicBezTo>
                <a:cubicBezTo>
                  <a:pt x="526893" y="78034"/>
                  <a:pt x="540885" y="80945"/>
                  <a:pt x="540885" y="83950"/>
                </a:cubicBezTo>
                <a:lnTo>
                  <a:pt x="540885" y="123390"/>
                </a:lnTo>
                <a:cubicBezTo>
                  <a:pt x="540885" y="126395"/>
                  <a:pt x="526893" y="129305"/>
                  <a:pt x="498910" y="132123"/>
                </a:cubicBezTo>
                <a:cubicBezTo>
                  <a:pt x="496657" y="137194"/>
                  <a:pt x="493839" y="142076"/>
                  <a:pt x="490459" y="146772"/>
                </a:cubicBezTo>
                <a:cubicBezTo>
                  <a:pt x="500037" y="167994"/>
                  <a:pt x="504826" y="180952"/>
                  <a:pt x="504826" y="185648"/>
                </a:cubicBezTo>
                <a:cubicBezTo>
                  <a:pt x="504826" y="186399"/>
                  <a:pt x="504450" y="187056"/>
                  <a:pt x="503699" y="187619"/>
                </a:cubicBezTo>
                <a:cubicBezTo>
                  <a:pt x="480787" y="200954"/>
                  <a:pt x="469143" y="207621"/>
                  <a:pt x="468767" y="207621"/>
                </a:cubicBezTo>
                <a:cubicBezTo>
                  <a:pt x="467265" y="207621"/>
                  <a:pt x="462945" y="203207"/>
                  <a:pt x="455809" y="194381"/>
                </a:cubicBezTo>
                <a:cubicBezTo>
                  <a:pt x="448672" y="185554"/>
                  <a:pt x="443788" y="179168"/>
                  <a:pt x="441160" y="175224"/>
                </a:cubicBezTo>
                <a:cubicBezTo>
                  <a:pt x="437403" y="175600"/>
                  <a:pt x="434586" y="175788"/>
                  <a:pt x="432708" y="175788"/>
                </a:cubicBezTo>
                <a:cubicBezTo>
                  <a:pt x="430830" y="175788"/>
                  <a:pt x="428013" y="175600"/>
                  <a:pt x="424257" y="175224"/>
                </a:cubicBezTo>
                <a:cubicBezTo>
                  <a:pt x="421628" y="179168"/>
                  <a:pt x="416744" y="185554"/>
                  <a:pt x="409608" y="194381"/>
                </a:cubicBezTo>
                <a:cubicBezTo>
                  <a:pt x="402471" y="203207"/>
                  <a:pt x="398152" y="207621"/>
                  <a:pt x="396649" y="207621"/>
                </a:cubicBezTo>
                <a:cubicBezTo>
                  <a:pt x="396274" y="207621"/>
                  <a:pt x="384629" y="200954"/>
                  <a:pt x="361717" y="187619"/>
                </a:cubicBezTo>
                <a:cubicBezTo>
                  <a:pt x="360966" y="187056"/>
                  <a:pt x="360591" y="186399"/>
                  <a:pt x="360591" y="185648"/>
                </a:cubicBezTo>
                <a:cubicBezTo>
                  <a:pt x="360591" y="180952"/>
                  <a:pt x="365380" y="167994"/>
                  <a:pt x="374958" y="146772"/>
                </a:cubicBezTo>
                <a:cubicBezTo>
                  <a:pt x="371577" y="142076"/>
                  <a:pt x="368760" y="137194"/>
                  <a:pt x="366507" y="132123"/>
                </a:cubicBezTo>
                <a:cubicBezTo>
                  <a:pt x="338523" y="129305"/>
                  <a:pt x="324532" y="126395"/>
                  <a:pt x="324532" y="123390"/>
                </a:cubicBezTo>
                <a:lnTo>
                  <a:pt x="324532" y="83950"/>
                </a:lnTo>
                <a:cubicBezTo>
                  <a:pt x="324532" y="80945"/>
                  <a:pt x="338523" y="78034"/>
                  <a:pt x="366507" y="75217"/>
                </a:cubicBezTo>
                <a:cubicBezTo>
                  <a:pt x="368948" y="69771"/>
                  <a:pt x="371765" y="64888"/>
                  <a:pt x="374958" y="60568"/>
                </a:cubicBezTo>
                <a:cubicBezTo>
                  <a:pt x="365380" y="39346"/>
                  <a:pt x="360591" y="26387"/>
                  <a:pt x="360591" y="21692"/>
                </a:cubicBezTo>
                <a:cubicBezTo>
                  <a:pt x="360591" y="20941"/>
                  <a:pt x="360966" y="20284"/>
                  <a:pt x="361717" y="19720"/>
                </a:cubicBezTo>
                <a:cubicBezTo>
                  <a:pt x="362468" y="19345"/>
                  <a:pt x="365755" y="17467"/>
                  <a:pt x="371577" y="14086"/>
                </a:cubicBezTo>
                <a:cubicBezTo>
                  <a:pt x="377399" y="10705"/>
                  <a:pt x="382939" y="7513"/>
                  <a:pt x="388198" y="4508"/>
                </a:cubicBezTo>
                <a:cubicBezTo>
                  <a:pt x="393457" y="1503"/>
                  <a:pt x="396274" y="0"/>
                  <a:pt x="396649" y="0"/>
                </a:cubicBezTo>
                <a:close/>
              </a:path>
            </a:pathLst>
          </a:custGeom>
          <a:solidFill>
            <a:srgbClr val="7BB21B">
              <a:lumMod val="75000"/>
            </a:srgbClr>
          </a:solidFill>
          <a:ln w="12700" cap="flat" cmpd="sng" algn="ctr">
            <a:noFill/>
            <a:prstDash val="solid"/>
            <a:miter lim="800000"/>
          </a:ln>
          <a:effectLst/>
        </p:spPr>
        <p:txBody>
          <a:bodyPr wrap="square" rtlCol="0" anchor="ctr">
            <a:noAutofit/>
          </a:bodyPr>
          <a:lstStyle/>
          <a:p>
            <a:pPr algn="ctr">
              <a:defRPr/>
            </a:pPr>
            <a:endParaRPr lang="en-US" sz="1350" kern="0" dirty="0">
              <a:solidFill>
                <a:prstClr val="white"/>
              </a:solidFill>
            </a:endParaRPr>
          </a:p>
        </p:txBody>
      </p:sp>
      <p:sp>
        <p:nvSpPr>
          <p:cNvPr id="37" name="Freeform 36"/>
          <p:cNvSpPr/>
          <p:nvPr/>
        </p:nvSpPr>
        <p:spPr>
          <a:xfrm>
            <a:off x="8452068" y="1481908"/>
            <a:ext cx="557233" cy="556883"/>
          </a:xfrm>
          <a:custGeom>
            <a:avLst/>
            <a:gdLst/>
            <a:ahLst/>
            <a:cxnLst/>
            <a:rect l="l" t="t" r="r" b="b"/>
            <a:pathLst>
              <a:path w="397223" h="396648">
                <a:moveTo>
                  <a:pt x="18317" y="0"/>
                </a:moveTo>
                <a:lnTo>
                  <a:pt x="378907" y="0"/>
                </a:lnTo>
                <a:cubicBezTo>
                  <a:pt x="386795" y="0"/>
                  <a:pt x="392335" y="3662"/>
                  <a:pt x="395527" y="10987"/>
                </a:cubicBezTo>
                <a:cubicBezTo>
                  <a:pt x="398720" y="18687"/>
                  <a:pt x="397406" y="25260"/>
                  <a:pt x="391584" y="30706"/>
                </a:cubicBezTo>
                <a:lnTo>
                  <a:pt x="252700" y="169589"/>
                </a:lnTo>
                <a:lnTo>
                  <a:pt x="252700" y="378619"/>
                </a:lnTo>
                <a:cubicBezTo>
                  <a:pt x="252700" y="386506"/>
                  <a:pt x="249038" y="392047"/>
                  <a:pt x="241714" y="395240"/>
                </a:cubicBezTo>
                <a:cubicBezTo>
                  <a:pt x="239272" y="396179"/>
                  <a:pt x="236925" y="396648"/>
                  <a:pt x="234671" y="396648"/>
                </a:cubicBezTo>
                <a:cubicBezTo>
                  <a:pt x="229600" y="396648"/>
                  <a:pt x="225375" y="394864"/>
                  <a:pt x="221994" y="391296"/>
                </a:cubicBezTo>
                <a:lnTo>
                  <a:pt x="149876" y="319178"/>
                </a:lnTo>
                <a:cubicBezTo>
                  <a:pt x="146308" y="315609"/>
                  <a:pt x="144524" y="311384"/>
                  <a:pt x="144524" y="306501"/>
                </a:cubicBezTo>
                <a:lnTo>
                  <a:pt x="144524" y="169589"/>
                </a:lnTo>
                <a:lnTo>
                  <a:pt x="5640" y="30706"/>
                </a:lnTo>
                <a:cubicBezTo>
                  <a:pt x="-182" y="25260"/>
                  <a:pt x="-1496" y="18687"/>
                  <a:pt x="1697" y="10987"/>
                </a:cubicBezTo>
                <a:cubicBezTo>
                  <a:pt x="4889" y="3662"/>
                  <a:pt x="10430" y="0"/>
                  <a:pt x="18317" y="0"/>
                </a:cubicBezTo>
                <a:close/>
              </a:path>
            </a:pathLst>
          </a:custGeom>
          <a:solidFill>
            <a:srgbClr val="FFC000"/>
          </a:solidFill>
          <a:ln w="12700" cap="flat" cmpd="sng" algn="ctr">
            <a:noFill/>
            <a:prstDash val="solid"/>
            <a:miter lim="800000"/>
          </a:ln>
          <a:effectLst/>
        </p:spPr>
        <p:txBody>
          <a:bodyPr rtlCol="0" anchor="ctr"/>
          <a:lstStyle/>
          <a:p>
            <a:pPr algn="ctr">
              <a:defRPr/>
            </a:pPr>
            <a:endParaRPr lang="en-US" sz="1350" kern="0" dirty="0">
              <a:solidFill>
                <a:prstClr val="white"/>
              </a:solidFill>
            </a:endParaRPr>
          </a:p>
        </p:txBody>
      </p:sp>
      <p:sp>
        <p:nvSpPr>
          <p:cNvPr id="38" name="Freeform 37"/>
          <p:cNvSpPr/>
          <p:nvPr/>
        </p:nvSpPr>
        <p:spPr>
          <a:xfrm>
            <a:off x="540784" y="3815261"/>
            <a:ext cx="716308" cy="537231"/>
          </a:xfrm>
          <a:custGeom>
            <a:avLst/>
            <a:gdLst>
              <a:gd name="connsiteX0" fmla="*/ 198324 w 576943"/>
              <a:gd name="connsiteY0" fmla="*/ 36058 h 432707"/>
              <a:gd name="connsiteX1" fmla="*/ 360589 w 576943"/>
              <a:gd name="connsiteY1" fmla="*/ 198323 h 432707"/>
              <a:gd name="connsiteX2" fmla="*/ 468766 w 576943"/>
              <a:gd name="connsiteY2" fmla="*/ 108176 h 432707"/>
              <a:gd name="connsiteX3" fmla="*/ 540884 w 576943"/>
              <a:gd name="connsiteY3" fmla="*/ 360588 h 432707"/>
              <a:gd name="connsiteX4" fmla="*/ 72118 w 576943"/>
              <a:gd name="connsiteY4" fmla="*/ 360588 h 432707"/>
              <a:gd name="connsiteX5" fmla="*/ 72118 w 576943"/>
              <a:gd name="connsiteY5" fmla="*/ 198323 h 432707"/>
              <a:gd name="connsiteX6" fmla="*/ 0 w 576943"/>
              <a:gd name="connsiteY6" fmla="*/ 0 h 432707"/>
              <a:gd name="connsiteX7" fmla="*/ 36059 w 576943"/>
              <a:gd name="connsiteY7" fmla="*/ 0 h 432707"/>
              <a:gd name="connsiteX8" fmla="*/ 36059 w 576943"/>
              <a:gd name="connsiteY8" fmla="*/ 396648 h 432707"/>
              <a:gd name="connsiteX9" fmla="*/ 576943 w 576943"/>
              <a:gd name="connsiteY9" fmla="*/ 396648 h 432707"/>
              <a:gd name="connsiteX10" fmla="*/ 576943 w 576943"/>
              <a:gd name="connsiteY10" fmla="*/ 432707 h 432707"/>
              <a:gd name="connsiteX11" fmla="*/ 0 w 576943"/>
              <a:gd name="connsiteY11" fmla="*/ 432707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6943" h="432707">
                <a:moveTo>
                  <a:pt x="198324" y="36058"/>
                </a:moveTo>
                <a:lnTo>
                  <a:pt x="360589" y="198323"/>
                </a:lnTo>
                <a:lnTo>
                  <a:pt x="468766" y="108176"/>
                </a:lnTo>
                <a:lnTo>
                  <a:pt x="540884" y="360588"/>
                </a:lnTo>
                <a:lnTo>
                  <a:pt x="72118" y="360588"/>
                </a:lnTo>
                <a:lnTo>
                  <a:pt x="72118" y="198323"/>
                </a:lnTo>
                <a:close/>
                <a:moveTo>
                  <a:pt x="0" y="0"/>
                </a:moveTo>
                <a:lnTo>
                  <a:pt x="36059" y="0"/>
                </a:lnTo>
                <a:lnTo>
                  <a:pt x="36059" y="396648"/>
                </a:lnTo>
                <a:lnTo>
                  <a:pt x="576943" y="396648"/>
                </a:lnTo>
                <a:lnTo>
                  <a:pt x="576943" y="432707"/>
                </a:lnTo>
                <a:lnTo>
                  <a:pt x="0" y="432707"/>
                </a:lnTo>
                <a:close/>
              </a:path>
            </a:pathLst>
          </a:custGeom>
          <a:solidFill>
            <a:srgbClr val="F17C3F">
              <a:lumMod val="75000"/>
            </a:srgbClr>
          </a:solidFill>
          <a:ln w="12700" cap="flat" cmpd="sng" algn="ctr">
            <a:noFill/>
            <a:prstDash val="solid"/>
            <a:miter lim="800000"/>
          </a:ln>
          <a:effectLst/>
        </p:spPr>
        <p:txBody>
          <a:bodyPr wrap="square" rtlCol="0" anchor="ctr">
            <a:noAutofit/>
          </a:bodyPr>
          <a:lstStyle/>
          <a:p>
            <a:pPr algn="ctr">
              <a:defRPr/>
            </a:pPr>
            <a:endParaRPr lang="en-US" kern="0" dirty="0">
              <a:solidFill>
                <a:prstClr val="white"/>
              </a:solidFill>
            </a:endParaRPr>
          </a:p>
        </p:txBody>
      </p:sp>
      <p:sp>
        <p:nvSpPr>
          <p:cNvPr id="39" name="Freeform 38"/>
          <p:cNvSpPr/>
          <p:nvPr/>
        </p:nvSpPr>
        <p:spPr>
          <a:xfrm>
            <a:off x="8371945" y="3117710"/>
            <a:ext cx="717481" cy="538110"/>
          </a:xfrm>
          <a:custGeom>
            <a:avLst/>
            <a:gdLst>
              <a:gd name="connsiteX0" fmla="*/ 409325 w 576943"/>
              <a:gd name="connsiteY0" fmla="*/ 36059 h 432707"/>
              <a:gd name="connsiteX1" fmla="*/ 531870 w 576943"/>
              <a:gd name="connsiteY1" fmla="*/ 36059 h 432707"/>
              <a:gd name="connsiteX2" fmla="*/ 538349 w 576943"/>
              <a:gd name="connsiteY2" fmla="*/ 38594 h 432707"/>
              <a:gd name="connsiteX3" fmla="*/ 540884 w 576943"/>
              <a:gd name="connsiteY3" fmla="*/ 45074 h 432707"/>
              <a:gd name="connsiteX4" fmla="*/ 540884 w 576943"/>
              <a:gd name="connsiteY4" fmla="*/ 167618 h 432707"/>
              <a:gd name="connsiteX5" fmla="*/ 535391 w 576943"/>
              <a:gd name="connsiteY5" fmla="*/ 175928 h 432707"/>
              <a:gd name="connsiteX6" fmla="*/ 525390 w 576943"/>
              <a:gd name="connsiteY6" fmla="*/ 173815 h 432707"/>
              <a:gd name="connsiteX7" fmla="*/ 491304 w 576943"/>
              <a:gd name="connsiteY7" fmla="*/ 139728 h 432707"/>
              <a:gd name="connsiteX8" fmla="*/ 312981 w 576943"/>
              <a:gd name="connsiteY8" fmla="*/ 318051 h 432707"/>
              <a:gd name="connsiteX9" fmla="*/ 306501 w 576943"/>
              <a:gd name="connsiteY9" fmla="*/ 320868 h 432707"/>
              <a:gd name="connsiteX10" fmla="*/ 300022 w 576943"/>
              <a:gd name="connsiteY10" fmla="*/ 318051 h 432707"/>
              <a:gd name="connsiteX11" fmla="*/ 234384 w 576943"/>
              <a:gd name="connsiteY11" fmla="*/ 252412 h 432707"/>
              <a:gd name="connsiteX12" fmla="*/ 117192 w 576943"/>
              <a:gd name="connsiteY12" fmla="*/ 369604 h 432707"/>
              <a:gd name="connsiteX13" fmla="*/ 63104 w 576943"/>
              <a:gd name="connsiteY13" fmla="*/ 315515 h 432707"/>
              <a:gd name="connsiteX14" fmla="*/ 227904 w 576943"/>
              <a:gd name="connsiteY14" fmla="*/ 150715 h 432707"/>
              <a:gd name="connsiteX15" fmla="*/ 234384 w 576943"/>
              <a:gd name="connsiteY15" fmla="*/ 147898 h 432707"/>
              <a:gd name="connsiteX16" fmla="*/ 240863 w 576943"/>
              <a:gd name="connsiteY16" fmla="*/ 150715 h 432707"/>
              <a:gd name="connsiteX17" fmla="*/ 306501 w 576943"/>
              <a:gd name="connsiteY17" fmla="*/ 216353 h 432707"/>
              <a:gd name="connsiteX18" fmla="*/ 437215 w 576943"/>
              <a:gd name="connsiteY18" fmla="*/ 85640 h 432707"/>
              <a:gd name="connsiteX19" fmla="*/ 403128 w 576943"/>
              <a:gd name="connsiteY19" fmla="*/ 51553 h 432707"/>
              <a:gd name="connsiteX20" fmla="*/ 401015 w 576943"/>
              <a:gd name="connsiteY20" fmla="*/ 41552 h 432707"/>
              <a:gd name="connsiteX21" fmla="*/ 409325 w 576943"/>
              <a:gd name="connsiteY21" fmla="*/ 36059 h 432707"/>
              <a:gd name="connsiteX22" fmla="*/ 0 w 576943"/>
              <a:gd name="connsiteY22" fmla="*/ 0 h 432707"/>
              <a:gd name="connsiteX23" fmla="*/ 36059 w 576943"/>
              <a:gd name="connsiteY23" fmla="*/ 0 h 432707"/>
              <a:gd name="connsiteX24" fmla="*/ 36059 w 576943"/>
              <a:gd name="connsiteY24" fmla="*/ 396648 h 432707"/>
              <a:gd name="connsiteX25" fmla="*/ 576943 w 576943"/>
              <a:gd name="connsiteY25" fmla="*/ 396648 h 432707"/>
              <a:gd name="connsiteX26" fmla="*/ 576943 w 576943"/>
              <a:gd name="connsiteY26" fmla="*/ 432707 h 432707"/>
              <a:gd name="connsiteX27" fmla="*/ 0 w 576943"/>
              <a:gd name="connsiteY27" fmla="*/ 432707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43" h="432707">
                <a:moveTo>
                  <a:pt x="409325" y="36059"/>
                </a:moveTo>
                <a:lnTo>
                  <a:pt x="531870" y="36059"/>
                </a:lnTo>
                <a:cubicBezTo>
                  <a:pt x="534499" y="36059"/>
                  <a:pt x="536659" y="36904"/>
                  <a:pt x="538349" y="38594"/>
                </a:cubicBezTo>
                <a:cubicBezTo>
                  <a:pt x="540039" y="40284"/>
                  <a:pt x="540884" y="42444"/>
                  <a:pt x="540884" y="45074"/>
                </a:cubicBezTo>
                <a:lnTo>
                  <a:pt x="540884" y="167618"/>
                </a:lnTo>
                <a:cubicBezTo>
                  <a:pt x="540884" y="171562"/>
                  <a:pt x="539054" y="174332"/>
                  <a:pt x="535391" y="175928"/>
                </a:cubicBezTo>
                <a:cubicBezTo>
                  <a:pt x="531729" y="177524"/>
                  <a:pt x="528395" y="176820"/>
                  <a:pt x="525390" y="173815"/>
                </a:cubicBezTo>
                <a:lnTo>
                  <a:pt x="491304" y="139728"/>
                </a:lnTo>
                <a:lnTo>
                  <a:pt x="312981" y="318051"/>
                </a:lnTo>
                <a:cubicBezTo>
                  <a:pt x="311103" y="319929"/>
                  <a:pt x="308943" y="320868"/>
                  <a:pt x="306501" y="320868"/>
                </a:cubicBezTo>
                <a:cubicBezTo>
                  <a:pt x="304060" y="320868"/>
                  <a:pt x="301900" y="319929"/>
                  <a:pt x="300022" y="318051"/>
                </a:cubicBezTo>
                <a:lnTo>
                  <a:pt x="234384" y="252412"/>
                </a:lnTo>
                <a:lnTo>
                  <a:pt x="117192" y="369604"/>
                </a:lnTo>
                <a:lnTo>
                  <a:pt x="63104" y="315515"/>
                </a:lnTo>
                <a:lnTo>
                  <a:pt x="227904" y="150715"/>
                </a:lnTo>
                <a:cubicBezTo>
                  <a:pt x="229783" y="148837"/>
                  <a:pt x="231942" y="147898"/>
                  <a:pt x="234384" y="147898"/>
                </a:cubicBezTo>
                <a:cubicBezTo>
                  <a:pt x="236825" y="147898"/>
                  <a:pt x="238985" y="148837"/>
                  <a:pt x="240863" y="150715"/>
                </a:cubicBezTo>
                <a:lnTo>
                  <a:pt x="306501" y="216353"/>
                </a:lnTo>
                <a:lnTo>
                  <a:pt x="437215" y="85640"/>
                </a:lnTo>
                <a:lnTo>
                  <a:pt x="403128" y="51553"/>
                </a:lnTo>
                <a:cubicBezTo>
                  <a:pt x="400123" y="48548"/>
                  <a:pt x="399419" y="45214"/>
                  <a:pt x="401015" y="41552"/>
                </a:cubicBezTo>
                <a:cubicBezTo>
                  <a:pt x="402611" y="37890"/>
                  <a:pt x="405382" y="36059"/>
                  <a:pt x="409325" y="36059"/>
                </a:cubicBezTo>
                <a:close/>
                <a:moveTo>
                  <a:pt x="0" y="0"/>
                </a:moveTo>
                <a:lnTo>
                  <a:pt x="36059" y="0"/>
                </a:lnTo>
                <a:lnTo>
                  <a:pt x="36059" y="396648"/>
                </a:lnTo>
                <a:lnTo>
                  <a:pt x="576943" y="396648"/>
                </a:lnTo>
                <a:lnTo>
                  <a:pt x="576943" y="432707"/>
                </a:lnTo>
                <a:lnTo>
                  <a:pt x="0" y="432707"/>
                </a:lnTo>
                <a:close/>
              </a:path>
            </a:pathLst>
          </a:custGeom>
          <a:solidFill>
            <a:srgbClr val="00B0F0"/>
          </a:solidFill>
          <a:ln w="12700" cap="flat" cmpd="sng" algn="ctr">
            <a:noFill/>
            <a:prstDash val="solid"/>
            <a:miter lim="800000"/>
          </a:ln>
          <a:effectLst/>
        </p:spPr>
        <p:txBody>
          <a:bodyPr wrap="square" rtlCol="0" anchor="ctr">
            <a:noAutofit/>
          </a:bodyPr>
          <a:lstStyle/>
          <a:p>
            <a:pPr algn="ctr">
              <a:defRPr/>
            </a:pPr>
            <a:endParaRPr lang="en-US" kern="0" dirty="0">
              <a:solidFill>
                <a:prstClr val="white"/>
              </a:solidFill>
            </a:endParaRPr>
          </a:p>
        </p:txBody>
      </p:sp>
      <p:sp>
        <p:nvSpPr>
          <p:cNvPr id="42" name="Rectangle 41"/>
          <p:cNvSpPr/>
          <p:nvPr/>
        </p:nvSpPr>
        <p:spPr>
          <a:xfrm>
            <a:off x="477020" y="1319063"/>
            <a:ext cx="3445174" cy="584775"/>
          </a:xfrm>
          <a:prstGeom prst="rect">
            <a:avLst/>
          </a:prstGeom>
        </p:spPr>
        <p:txBody>
          <a:bodyPr wrap="none">
            <a:spAutoFit/>
          </a:bodyPr>
          <a:lstStyle/>
          <a:p>
            <a:r>
              <a:rPr lang="en-IN"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Service offerings</a:t>
            </a:r>
            <a:endPar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sp>
        <p:nvSpPr>
          <p:cNvPr id="44" name="Text Placeholder 18"/>
          <p:cNvSpPr txBox="1"/>
          <p:nvPr/>
        </p:nvSpPr>
        <p:spPr>
          <a:xfrm>
            <a:off x="9259238" y="4921991"/>
            <a:ext cx="2596896" cy="431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egoe UI Light" panose="020B0502040204020203" pitchFamily="34" charset="0"/>
                <a:cs typeface="Segoe UI Light" panose="020B0502040204020203" pitchFamily="34" charset="0"/>
              </a:rPr>
              <a:t>Other Verticals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14519" y="4716647"/>
            <a:ext cx="1222594" cy="1090264"/>
          </a:xfrm>
          <a:prstGeom prst="rect">
            <a:avLst/>
          </a:prstGeom>
        </p:spPr>
      </p:pic>
      <p:sp>
        <p:nvSpPr>
          <p:cNvPr id="45" name="Text Placeholder 19"/>
          <p:cNvSpPr txBox="1"/>
          <p:nvPr/>
        </p:nvSpPr>
        <p:spPr>
          <a:xfrm>
            <a:off x="9111421" y="5320689"/>
            <a:ext cx="3611522" cy="130372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defRPr/>
            </a:pPr>
            <a:r>
              <a:rPr lang="en-US" sz="1500" b="1" dirty="0">
                <a:latin typeface="Segoe UI Light" panose="020B0502040204020203" pitchFamily="34" charset="0"/>
                <a:cs typeface="Segoe UI Light" panose="020B0502040204020203" pitchFamily="34" charset="0"/>
              </a:rPr>
              <a:t>Dynamo scripting</a:t>
            </a:r>
          </a:p>
          <a:p>
            <a:pPr marL="285750" indent="-285750">
              <a:buFont typeface="Arial" panose="020B0604020202020204" pitchFamily="34" charset="0"/>
              <a:buChar char="•"/>
              <a:defRPr/>
            </a:pPr>
            <a:r>
              <a:rPr lang="en-US" sz="1500" b="1" dirty="0">
                <a:latin typeface="Segoe UI Light" panose="020B0502040204020203" pitchFamily="34" charset="0"/>
                <a:cs typeface="Segoe UI Light" panose="020B0502040204020203" pitchFamily="34" charset="0"/>
              </a:rPr>
              <a:t>Cobie data/Asset management</a:t>
            </a:r>
          </a:p>
          <a:p>
            <a:pPr marL="285750" indent="-285750">
              <a:buFont typeface="Arial" panose="020B0604020202020204" pitchFamily="34" charset="0"/>
              <a:buChar char="•"/>
              <a:defRPr/>
            </a:pPr>
            <a:r>
              <a:rPr lang="en-US" sz="1500" b="1" dirty="0">
                <a:latin typeface="Segoe UI Light" panose="020B0502040204020203" pitchFamily="34" charset="0"/>
                <a:cs typeface="Segoe UI Light" panose="020B0502040204020203" pitchFamily="34" charset="0"/>
              </a:rPr>
              <a:t>AR/VR, </a:t>
            </a:r>
            <a:r>
              <a:rPr lang="en-US" sz="1500" b="1" dirty="0" err="1">
                <a:latin typeface="Segoe UI Light" panose="020B0502040204020203" pitchFamily="34" charset="0"/>
                <a:cs typeface="Segoe UI Light" panose="020B0502040204020203" pitchFamily="34" charset="0"/>
              </a:rPr>
              <a:t>Lumion</a:t>
            </a:r>
            <a:r>
              <a:rPr lang="en-US" sz="1500" b="1" dirty="0">
                <a:latin typeface="Segoe UI Light" panose="020B0502040204020203" pitchFamily="34" charset="0"/>
                <a:cs typeface="Segoe UI Light" panose="020B0502040204020203" pitchFamily="34" charset="0"/>
              </a:rPr>
              <a:t> &amp; 3Ds Max </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407" y="5640435"/>
            <a:ext cx="1027768" cy="836929"/>
          </a:xfrm>
          <a:prstGeom prst="rect">
            <a:avLst/>
          </a:prstGeom>
        </p:spPr>
      </p:pic>
      <p:sp>
        <p:nvSpPr>
          <p:cNvPr id="5" name="Rectangle 4"/>
          <p:cNvSpPr/>
          <p:nvPr/>
        </p:nvSpPr>
        <p:spPr>
          <a:xfrm>
            <a:off x="1406632" y="5595485"/>
            <a:ext cx="3060453" cy="369332"/>
          </a:xfrm>
          <a:prstGeom prst="rect">
            <a:avLst/>
          </a:prstGeom>
        </p:spPr>
        <p:txBody>
          <a:bodyPr wrap="none">
            <a:spAutoFit/>
          </a:bodyPr>
          <a:lstStyle/>
          <a:p>
            <a:pPr>
              <a:lnSpc>
                <a:spcPct val="90000"/>
              </a:lnSpc>
              <a:spcBef>
                <a:spcPts val="1000"/>
              </a:spcBef>
              <a:defRPr/>
            </a:pPr>
            <a:r>
              <a:rPr lang="en-US" sz="2000" b="1" dirty="0">
                <a:solidFill>
                  <a:srgbClr val="324D5E"/>
                </a:solidFill>
                <a:latin typeface="Segoe UI Light" panose="020B0502040204020203" pitchFamily="34" charset="0"/>
                <a:cs typeface="Segoe UI Light" panose="020B0502040204020203" pitchFamily="34" charset="0"/>
              </a:rPr>
              <a:t>3D as-built documentation</a:t>
            </a:r>
          </a:p>
        </p:txBody>
      </p:sp>
      <p:sp>
        <p:nvSpPr>
          <p:cNvPr id="41" name="Text Placeholder 19"/>
          <p:cNvSpPr txBox="1"/>
          <p:nvPr/>
        </p:nvSpPr>
        <p:spPr>
          <a:xfrm>
            <a:off x="1445638" y="6028151"/>
            <a:ext cx="3400998" cy="122699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500" dirty="0">
                <a:latin typeface="Segoe UI Light" panose="020B0502040204020203" pitchFamily="34" charset="0"/>
                <a:cs typeface="Segoe UI Light" panose="020B0502040204020203" pitchFamily="34" charset="0"/>
              </a:rPr>
              <a:t>3D As-built model &amp; documentation will be updated from Red-line mark-ups received from site team.</a:t>
            </a:r>
          </a:p>
        </p:txBody>
      </p:sp>
      <p:pic>
        <p:nvPicPr>
          <p:cNvPr id="43"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ardrop 40"/>
          <p:cNvSpPr/>
          <p:nvPr/>
        </p:nvSpPr>
        <p:spPr>
          <a:xfrm rot="21030886">
            <a:off x="2386019" y="4940008"/>
            <a:ext cx="1883867" cy="1790916"/>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ardrop 39"/>
          <p:cNvSpPr/>
          <p:nvPr/>
        </p:nvSpPr>
        <p:spPr>
          <a:xfrm rot="16786787">
            <a:off x="5223913" y="5000932"/>
            <a:ext cx="1883867" cy="1790916"/>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ardrop 38"/>
          <p:cNvSpPr/>
          <p:nvPr/>
        </p:nvSpPr>
        <p:spPr>
          <a:xfrm rot="11600232">
            <a:off x="6105306" y="2332556"/>
            <a:ext cx="1883867" cy="1790916"/>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ardrop 37"/>
          <p:cNvSpPr/>
          <p:nvPr/>
        </p:nvSpPr>
        <p:spPr>
          <a:xfrm rot="4427637">
            <a:off x="1512869" y="2288846"/>
            <a:ext cx="1883867" cy="1790916"/>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3607947" y="3366943"/>
            <a:ext cx="2277760" cy="1461532"/>
          </a:xfrm>
          <a:prstGeom prst="ellipse">
            <a:avLst/>
          </a:prstGeom>
          <a:solidFill>
            <a:schemeClr val="accent5">
              <a:lumMod val="5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60"/>
              </a:solidFill>
              <a:highlight>
                <a:srgbClr val="000080"/>
              </a:highlight>
            </a:endParaRPr>
          </a:p>
        </p:txBody>
      </p:sp>
      <p:sp>
        <p:nvSpPr>
          <p:cNvPr id="15" name="Rectangle 14"/>
          <p:cNvSpPr/>
          <p:nvPr/>
        </p:nvSpPr>
        <p:spPr>
          <a:xfrm>
            <a:off x="8603986" y="3168"/>
            <a:ext cx="3588334"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158264" y="2071210"/>
            <a:ext cx="1415772" cy="4307438"/>
          </a:xfrm>
          <a:prstGeom prst="rect">
            <a:avLst/>
          </a:prstGeom>
        </p:spPr>
        <p:txBody>
          <a:bodyPr vert="vert270" wrap="square">
            <a:spAutoFit/>
          </a:bodyPr>
          <a:lstStyle/>
          <a:p>
            <a:pPr algn="ctr"/>
            <a:r>
              <a:rPr lang="en-US" sz="40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what differentiates us?</a:t>
            </a:r>
          </a:p>
        </p:txBody>
      </p:sp>
      <p:sp>
        <p:nvSpPr>
          <p:cNvPr id="2" name="Oval 1"/>
          <p:cNvSpPr/>
          <p:nvPr/>
        </p:nvSpPr>
        <p:spPr>
          <a:xfrm>
            <a:off x="8142083" y="246420"/>
            <a:ext cx="1340069" cy="1308538"/>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8132937" y="2448814"/>
            <a:ext cx="1340069" cy="1308538"/>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8132936" y="4010970"/>
            <a:ext cx="1340069" cy="1308538"/>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8127223" y="5436124"/>
            <a:ext cx="1340069" cy="1308538"/>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423229" y="669856"/>
            <a:ext cx="777770" cy="461665"/>
          </a:xfrm>
          <a:prstGeom prst="rect">
            <a:avLst/>
          </a:prstGeom>
          <a:noFill/>
        </p:spPr>
        <p:txBody>
          <a:bodyPr wrap="square" rtlCol="0">
            <a:spAutoFit/>
          </a:bodyPr>
          <a:lstStyle/>
          <a:p>
            <a:r>
              <a:rPr lang="en-US" sz="2400" b="1" dirty="0">
                <a:solidFill>
                  <a:schemeClr val="bg1"/>
                </a:solidFill>
                <a:latin typeface="Segoe UI Light" panose="020B0502040204020203" pitchFamily="34" charset="0"/>
                <a:cs typeface="Segoe UI Light" panose="020B0502040204020203" pitchFamily="34" charset="0"/>
              </a:rPr>
              <a:t>Trust</a:t>
            </a:r>
          </a:p>
        </p:txBody>
      </p:sp>
      <p:sp>
        <p:nvSpPr>
          <p:cNvPr id="9" name="TextBox 8"/>
          <p:cNvSpPr txBox="1"/>
          <p:nvPr/>
        </p:nvSpPr>
        <p:spPr>
          <a:xfrm>
            <a:off x="8061380" y="2776911"/>
            <a:ext cx="1502229" cy="646331"/>
          </a:xfrm>
          <a:prstGeom prst="rect">
            <a:avLst/>
          </a:prstGeom>
          <a:noFill/>
        </p:spPr>
        <p:txBody>
          <a:bodyPr wrap="square" rtlCol="0">
            <a:spAutoFit/>
          </a:bodyPr>
          <a:lstStyle/>
          <a:p>
            <a:pPr algn="ctr"/>
            <a:r>
              <a:rPr lang="en-US" b="1" dirty="0">
                <a:solidFill>
                  <a:schemeClr val="bg1"/>
                </a:solidFill>
                <a:latin typeface="Segoe UI Light" panose="020B0502040204020203" pitchFamily="34" charset="0"/>
                <a:cs typeface="Segoe UI Light" panose="020B0502040204020203" pitchFamily="34" charset="0"/>
              </a:rPr>
              <a:t>Global Management</a:t>
            </a:r>
          </a:p>
        </p:txBody>
      </p:sp>
      <p:sp>
        <p:nvSpPr>
          <p:cNvPr id="10" name="TextBox 9"/>
          <p:cNvSpPr txBox="1"/>
          <p:nvPr/>
        </p:nvSpPr>
        <p:spPr>
          <a:xfrm>
            <a:off x="8302226" y="4247785"/>
            <a:ext cx="1001486" cy="969496"/>
          </a:xfrm>
          <a:prstGeom prst="rect">
            <a:avLst/>
          </a:prstGeom>
          <a:noFill/>
        </p:spPr>
        <p:txBody>
          <a:bodyPr wrap="square" rtlCol="0">
            <a:spAutoFit/>
          </a:bodyPr>
          <a:lstStyle/>
          <a:p>
            <a:pPr algn="ctr"/>
            <a:r>
              <a:rPr lang="en-US" sz="1900" b="1" dirty="0">
                <a:solidFill>
                  <a:schemeClr val="bg1"/>
                </a:solidFill>
                <a:latin typeface="Segoe UI Light" panose="020B0502040204020203" pitchFamily="34" charset="0"/>
                <a:cs typeface="Segoe UI Light" panose="020B0502040204020203" pitchFamily="34" charset="0"/>
              </a:rPr>
              <a:t>Quality is in our DNA</a:t>
            </a:r>
          </a:p>
        </p:txBody>
      </p:sp>
      <p:sp>
        <p:nvSpPr>
          <p:cNvPr id="12" name="TextBox 11"/>
          <p:cNvSpPr txBox="1"/>
          <p:nvPr/>
        </p:nvSpPr>
        <p:spPr>
          <a:xfrm>
            <a:off x="8101784" y="5744388"/>
            <a:ext cx="1215985" cy="707886"/>
          </a:xfrm>
          <a:prstGeom prst="rect">
            <a:avLst/>
          </a:prstGeom>
          <a:noFill/>
        </p:spPr>
        <p:txBody>
          <a:bodyPr wrap="square" rtlCol="0">
            <a:spAutoFit/>
          </a:bodyPr>
          <a:lstStyle/>
          <a:p>
            <a:pPr algn="ctr"/>
            <a:r>
              <a:rPr lang="en-US" sz="2000" b="1" dirty="0">
                <a:solidFill>
                  <a:schemeClr val="bg1"/>
                </a:solidFill>
                <a:latin typeface="Segoe UI Light" panose="020B0502040204020203" pitchFamily="34" charset="0"/>
                <a:cs typeface="Segoe UI Light" panose="020B0502040204020203" pitchFamily="34" charset="0"/>
              </a:rPr>
              <a:t>People Strategy</a:t>
            </a:r>
          </a:p>
        </p:txBody>
      </p:sp>
      <p:sp>
        <p:nvSpPr>
          <p:cNvPr id="26" name="TextBox 25"/>
          <p:cNvSpPr txBox="1"/>
          <p:nvPr/>
        </p:nvSpPr>
        <p:spPr>
          <a:xfrm>
            <a:off x="1539744" y="2608323"/>
            <a:ext cx="1869743" cy="1200329"/>
          </a:xfrm>
          <a:prstGeom prst="rect">
            <a:avLst/>
          </a:prstGeom>
          <a:noFill/>
        </p:spPr>
        <p:txBody>
          <a:bodyPr wrap="square" rtlCol="0">
            <a:spAutoFit/>
          </a:bodyPr>
          <a:lstStyle/>
          <a:p>
            <a:pPr algn="ctr"/>
            <a:r>
              <a:rPr lang="en-US" dirty="0">
                <a:latin typeface="Segoe UI Light" panose="020B0502040204020203" pitchFamily="34" charset="0"/>
                <a:cs typeface="Segoe UI Light" panose="020B0502040204020203" pitchFamily="34" charset="0"/>
              </a:rPr>
              <a:t>Our team has met the </a:t>
            </a:r>
            <a:r>
              <a:rPr lang="en-US" b="1" dirty="0">
                <a:latin typeface="Segoe UI Light" panose="020B0502040204020203" pitchFamily="34" charset="0"/>
                <a:cs typeface="Segoe UI Light" panose="020B0502040204020203" pitchFamily="34" charset="0"/>
              </a:rPr>
              <a:t>Project Schedule on 95% </a:t>
            </a:r>
            <a:r>
              <a:rPr lang="en-US" dirty="0">
                <a:latin typeface="Segoe UI Light" panose="020B0502040204020203" pitchFamily="34" charset="0"/>
                <a:cs typeface="Segoe UI Light" panose="020B0502040204020203" pitchFamily="34" charset="0"/>
              </a:rPr>
              <a:t>of our projects</a:t>
            </a:r>
          </a:p>
        </p:txBody>
      </p:sp>
      <p:sp>
        <p:nvSpPr>
          <p:cNvPr id="27" name="Teardrop 26"/>
          <p:cNvSpPr/>
          <p:nvPr/>
        </p:nvSpPr>
        <p:spPr>
          <a:xfrm rot="8172692">
            <a:off x="3772925" y="1046387"/>
            <a:ext cx="1883867" cy="1790916"/>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3759796" y="1525477"/>
            <a:ext cx="1869743" cy="1200329"/>
          </a:xfrm>
          <a:prstGeom prst="rect">
            <a:avLst/>
          </a:prstGeom>
          <a:noFill/>
        </p:spPr>
        <p:txBody>
          <a:bodyPr wrap="square" rtlCol="0">
            <a:spAutoFit/>
          </a:bodyPr>
          <a:lstStyle/>
          <a:p>
            <a:pPr algn="ctr"/>
            <a:r>
              <a:rPr lang="en-US" dirty="0">
                <a:latin typeface="Segoe UI Light" panose="020B0502040204020203" pitchFamily="34" charset="0"/>
                <a:cs typeface="Segoe UI Light" panose="020B0502040204020203" pitchFamily="34" charset="0"/>
              </a:rPr>
              <a:t>We are </a:t>
            </a:r>
            <a:r>
              <a:rPr lang="en-US" b="1" dirty="0">
                <a:latin typeface="Segoe UI Light" panose="020B0502040204020203" pitchFamily="34" charset="0"/>
                <a:cs typeface="Segoe UI Light" panose="020B0502040204020203" pitchFamily="34" charset="0"/>
              </a:rPr>
              <a:t>20-30% economical</a:t>
            </a:r>
            <a:r>
              <a:rPr lang="en-US" dirty="0">
                <a:latin typeface="Segoe UI Light" panose="020B0502040204020203" pitchFamily="34" charset="0"/>
                <a:cs typeface="Segoe UI Light" panose="020B0502040204020203" pitchFamily="34" charset="0"/>
              </a:rPr>
              <a:t> in the Outsourcing Industry</a:t>
            </a:r>
          </a:p>
        </p:txBody>
      </p:sp>
      <p:sp>
        <p:nvSpPr>
          <p:cNvPr id="30" name="TextBox 29"/>
          <p:cNvSpPr txBox="1"/>
          <p:nvPr/>
        </p:nvSpPr>
        <p:spPr>
          <a:xfrm>
            <a:off x="2374702" y="5091998"/>
            <a:ext cx="1869743" cy="1200329"/>
          </a:xfrm>
          <a:prstGeom prst="rect">
            <a:avLst/>
          </a:prstGeom>
          <a:noFill/>
        </p:spPr>
        <p:txBody>
          <a:bodyPr wrap="square" rtlCol="0">
            <a:spAutoFit/>
          </a:bodyPr>
          <a:lstStyle/>
          <a:p>
            <a:pPr algn="ctr"/>
            <a:r>
              <a:rPr lang="en-US" dirty="0">
                <a:latin typeface="Segoe UI Light" panose="020B0502040204020203" pitchFamily="34" charset="0"/>
                <a:cs typeface="Segoe UI Light" panose="020B0502040204020203" pitchFamily="34" charset="0"/>
              </a:rPr>
              <a:t>We are </a:t>
            </a:r>
            <a:r>
              <a:rPr lang="en-US" b="1" dirty="0">
                <a:latin typeface="Segoe UI Light" panose="020B0502040204020203" pitchFamily="34" charset="0"/>
                <a:cs typeface="Segoe UI Light" panose="020B0502040204020203" pitchFamily="34" charset="0"/>
              </a:rPr>
              <a:t>Adaptable to Technology </a:t>
            </a:r>
            <a:r>
              <a:rPr lang="en-US" dirty="0">
                <a:latin typeface="Segoe UI Light" panose="020B0502040204020203" pitchFamily="34" charset="0"/>
                <a:cs typeface="Segoe UI Light" panose="020B0502040204020203" pitchFamily="34" charset="0"/>
              </a:rPr>
              <a:t>Advances</a:t>
            </a:r>
          </a:p>
        </p:txBody>
      </p:sp>
      <p:sp>
        <p:nvSpPr>
          <p:cNvPr id="34" name="TextBox 33"/>
          <p:cNvSpPr txBox="1"/>
          <p:nvPr/>
        </p:nvSpPr>
        <p:spPr>
          <a:xfrm>
            <a:off x="5297492" y="5533617"/>
            <a:ext cx="1869743" cy="646331"/>
          </a:xfrm>
          <a:prstGeom prst="rect">
            <a:avLst/>
          </a:prstGeom>
          <a:noFill/>
          <a:ln>
            <a:noFill/>
          </a:ln>
        </p:spPr>
        <p:txBody>
          <a:bodyPr wrap="square" rtlCol="0">
            <a:spAutoFit/>
          </a:bodyPr>
          <a:lstStyle/>
          <a:p>
            <a:pPr algn="ctr"/>
            <a:r>
              <a:rPr lang="en-US" b="1" dirty="0">
                <a:latin typeface="Segoe UI Light" panose="020B0502040204020203" pitchFamily="34" charset="0"/>
                <a:cs typeface="Segoe UI Light" panose="020B0502040204020203" pitchFamily="34" charset="0"/>
              </a:rPr>
              <a:t>95%</a:t>
            </a:r>
            <a:r>
              <a:rPr lang="en-US" dirty="0">
                <a:latin typeface="Segoe UI Light" panose="020B0502040204020203" pitchFamily="34" charset="0"/>
                <a:cs typeface="Segoe UI Light" panose="020B0502040204020203" pitchFamily="34" charset="0"/>
              </a:rPr>
              <a:t> of </a:t>
            </a:r>
            <a:r>
              <a:rPr lang="en-US" b="1" dirty="0">
                <a:latin typeface="Segoe UI Light" panose="020B0502040204020203" pitchFamily="34" charset="0"/>
                <a:cs typeface="Segoe UI Light" panose="020B0502040204020203" pitchFamily="34" charset="0"/>
              </a:rPr>
              <a:t>Repeat Clients</a:t>
            </a:r>
          </a:p>
        </p:txBody>
      </p:sp>
      <p:sp>
        <p:nvSpPr>
          <p:cNvPr id="3" name="Rectangle 2"/>
          <p:cNvSpPr/>
          <p:nvPr/>
        </p:nvSpPr>
        <p:spPr>
          <a:xfrm>
            <a:off x="9520200" y="2575698"/>
            <a:ext cx="2488564" cy="1169551"/>
          </a:xfrm>
          <a:prstGeom prst="rect">
            <a:avLst/>
          </a:prstGeom>
        </p:spPr>
        <p:txBody>
          <a:bodyPr wrap="square">
            <a:spAutoFit/>
          </a:bodyPr>
          <a:lstStyle/>
          <a:p>
            <a:r>
              <a:rPr lang="en-US" sz="1400" dirty="0">
                <a:solidFill>
                  <a:srgbClr val="202124"/>
                </a:solidFill>
                <a:latin typeface="Arial" panose="020B0604020202020204" pitchFamily="34" charset="0"/>
              </a:rPr>
              <a:t>Concentrates on quality control and organization of resources so as to meet the objectives of the business on a global perspective.</a:t>
            </a:r>
            <a:endParaRPr lang="en-US" sz="1400" dirty="0"/>
          </a:p>
        </p:txBody>
      </p:sp>
      <p:sp>
        <p:nvSpPr>
          <p:cNvPr id="4" name="Rectangle 3"/>
          <p:cNvSpPr/>
          <p:nvPr/>
        </p:nvSpPr>
        <p:spPr>
          <a:xfrm>
            <a:off x="9493607" y="-11644"/>
            <a:ext cx="2696460" cy="2462213"/>
          </a:xfrm>
          <a:prstGeom prst="rect">
            <a:avLst/>
          </a:prstGeom>
        </p:spPr>
        <p:txBody>
          <a:bodyPr wrap="square">
            <a:spAutoFit/>
          </a:bodyPr>
          <a:lstStyle/>
          <a:p>
            <a:r>
              <a:rPr lang="en-US" sz="1400" dirty="0">
                <a:solidFill>
                  <a:srgbClr val="222222"/>
                </a:solidFill>
                <a:latin typeface="Arial" panose="020B0604020202020204" pitchFamily="34" charset="0"/>
              </a:rPr>
              <a:t>Confidence of our workforce in the actions of our company. While this may include confidence in managers /individual team members, it also extends to organizational factors like: The company's mission. Senior leadership's vision. The organization's culture and values.</a:t>
            </a:r>
            <a:endParaRPr lang="en-US" sz="1400" dirty="0"/>
          </a:p>
        </p:txBody>
      </p:sp>
      <p:sp>
        <p:nvSpPr>
          <p:cNvPr id="5" name="Rectangle 4"/>
          <p:cNvSpPr/>
          <p:nvPr/>
        </p:nvSpPr>
        <p:spPr>
          <a:xfrm>
            <a:off x="9534665" y="4210871"/>
            <a:ext cx="2574445" cy="738664"/>
          </a:xfrm>
          <a:prstGeom prst="rect">
            <a:avLst/>
          </a:prstGeom>
        </p:spPr>
        <p:txBody>
          <a:bodyPr wrap="square">
            <a:spAutoFit/>
          </a:bodyPr>
          <a:lstStyle/>
          <a:p>
            <a:r>
              <a:rPr lang="en-US" sz="1400" dirty="0">
                <a:solidFill>
                  <a:srgbClr val="202124"/>
                </a:solidFill>
                <a:latin typeface="Arial" panose="020B0604020202020204" pitchFamily="34" charset="0"/>
              </a:rPr>
              <a:t>Putting our best foot forward every day to ensure the success of the organization. </a:t>
            </a:r>
            <a:endParaRPr lang="en-US" sz="1400" dirty="0"/>
          </a:p>
        </p:txBody>
      </p:sp>
      <p:sp>
        <p:nvSpPr>
          <p:cNvPr id="6" name="Rectangle 5"/>
          <p:cNvSpPr/>
          <p:nvPr/>
        </p:nvSpPr>
        <p:spPr>
          <a:xfrm>
            <a:off x="9499046" y="5484963"/>
            <a:ext cx="2641794" cy="1384995"/>
          </a:xfrm>
          <a:prstGeom prst="rect">
            <a:avLst/>
          </a:prstGeom>
        </p:spPr>
        <p:txBody>
          <a:bodyPr wrap="square">
            <a:spAutoFit/>
          </a:bodyPr>
          <a:lstStyle/>
          <a:p>
            <a:r>
              <a:rPr lang="en-US" sz="1400" dirty="0">
                <a:solidFill>
                  <a:srgbClr val="222222"/>
                </a:solidFill>
                <a:latin typeface="Arial" panose="020B0604020202020204" pitchFamily="34" charset="0"/>
              </a:rPr>
              <a:t>Outlines the company's relationship with and approach to our employees. Organization plans to utilize its employees to achieve its objectives.</a:t>
            </a:r>
            <a:endParaRPr lang="en-US" sz="1400" dirty="0"/>
          </a:p>
        </p:txBody>
      </p:sp>
      <p:sp>
        <p:nvSpPr>
          <p:cNvPr id="32" name="TextBox 31"/>
          <p:cNvSpPr txBox="1"/>
          <p:nvPr/>
        </p:nvSpPr>
        <p:spPr>
          <a:xfrm>
            <a:off x="3860983" y="3539662"/>
            <a:ext cx="1869743" cy="1200329"/>
          </a:xfrm>
          <a:prstGeom prst="rect">
            <a:avLst/>
          </a:prstGeom>
          <a:noFill/>
        </p:spPr>
        <p:txBody>
          <a:bodyPr wrap="square" rtlCol="0">
            <a:spAutoFit/>
          </a:bodyPr>
          <a:lstStyle/>
          <a:p>
            <a:pPr algn="ctr"/>
            <a:r>
              <a:rPr lang="en-US" dirty="0">
                <a:solidFill>
                  <a:schemeClr val="bg1"/>
                </a:solidFill>
                <a:latin typeface="Segoe UI Light" panose="020B0502040204020203" pitchFamily="34" charset="0"/>
                <a:cs typeface="Segoe UI Light" panose="020B0502040204020203" pitchFamily="34" charset="0"/>
              </a:rPr>
              <a:t>We believe in having an </a:t>
            </a:r>
            <a:r>
              <a:rPr lang="en-US" b="1" dirty="0">
                <a:solidFill>
                  <a:schemeClr val="bg1"/>
                </a:solidFill>
                <a:latin typeface="Segoe UI Light" panose="020B0502040204020203" pitchFamily="34" charset="0"/>
                <a:cs typeface="Segoe UI Light" panose="020B0502040204020203" pitchFamily="34" charset="0"/>
              </a:rPr>
              <a:t>Engineering Mindset</a:t>
            </a:r>
          </a:p>
        </p:txBody>
      </p:sp>
      <p:sp>
        <p:nvSpPr>
          <p:cNvPr id="37" name="TextBox 36"/>
          <p:cNvSpPr txBox="1"/>
          <p:nvPr/>
        </p:nvSpPr>
        <p:spPr>
          <a:xfrm>
            <a:off x="6106240" y="2556839"/>
            <a:ext cx="1869743" cy="1323439"/>
          </a:xfrm>
          <a:prstGeom prst="rect">
            <a:avLst/>
          </a:prstGeom>
          <a:noFill/>
          <a:ln>
            <a:noFill/>
          </a:ln>
        </p:spPr>
        <p:txBody>
          <a:bodyPr wrap="square" rtlCol="0">
            <a:spAutoFit/>
          </a:bodyPr>
          <a:lstStyle/>
          <a:p>
            <a:pPr algn="ctr"/>
            <a:r>
              <a:rPr lang="en-US" b="1" dirty="0">
                <a:latin typeface="Segoe UI Light" panose="020B0502040204020203" pitchFamily="34" charset="0"/>
                <a:cs typeface="Segoe UI Light" panose="020B0502040204020203" pitchFamily="34" charset="0"/>
              </a:rPr>
              <a:t>16/7  </a:t>
            </a:r>
          </a:p>
          <a:p>
            <a:pPr algn="ctr"/>
            <a:r>
              <a:rPr lang="en-US" b="1" dirty="0">
                <a:latin typeface="Segoe UI Light" panose="020B0502040204020203" pitchFamily="34" charset="0"/>
                <a:cs typeface="Segoe UI Light" panose="020B0502040204020203" pitchFamily="34" charset="0"/>
              </a:rPr>
              <a:t>Working Culture</a:t>
            </a:r>
          </a:p>
          <a:p>
            <a:pPr algn="ctr"/>
            <a:endParaRPr lang="en-US" sz="800" b="1" dirty="0">
              <a:latin typeface="Segoe UI Light" panose="020B0502040204020203" pitchFamily="34" charset="0"/>
              <a:cs typeface="Segoe UI Light" panose="020B0502040204020203" pitchFamily="34" charset="0"/>
            </a:endParaRPr>
          </a:p>
          <a:p>
            <a:pPr algn="ctr"/>
            <a:r>
              <a:rPr lang="en-US" sz="1200" b="1" dirty="0">
                <a:latin typeface="Segoe UI Light" panose="020B0502040204020203" pitchFamily="34" charset="0"/>
                <a:cs typeface="Segoe UI Light" panose="020B0502040204020203" pitchFamily="34" charset="0"/>
              </a:rPr>
              <a:t>(Two Shifts </a:t>
            </a:r>
          </a:p>
          <a:p>
            <a:pPr algn="ctr"/>
            <a:r>
              <a:rPr lang="en-US" sz="1200" b="1" dirty="0">
                <a:latin typeface="Segoe UI Light" panose="020B0502040204020203" pitchFamily="34" charset="0"/>
                <a:cs typeface="Segoe UI Light" panose="020B0502040204020203" pitchFamily="34" charset="0"/>
              </a:rPr>
              <a:t>6Am to 2Pm and</a:t>
            </a:r>
          </a:p>
          <a:p>
            <a:pPr algn="ctr"/>
            <a:r>
              <a:rPr lang="en-US" sz="1200" b="1" dirty="0">
                <a:latin typeface="Segoe UI Light" panose="020B0502040204020203" pitchFamily="34" charset="0"/>
                <a:cs typeface="Segoe UI Light" panose="020B0502040204020203" pitchFamily="34" charset="0"/>
              </a:rPr>
              <a:t>2Pm to 10PM)</a:t>
            </a:r>
          </a:p>
        </p:txBody>
      </p:sp>
      <p:pic>
        <p:nvPicPr>
          <p:cNvPr id="29"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ed Rectangle 30"/>
          <p:cNvSpPr/>
          <p:nvPr/>
        </p:nvSpPr>
        <p:spPr>
          <a:xfrm>
            <a:off x="1129221" y="0"/>
            <a:ext cx="3690429" cy="68580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90385" y="897308"/>
            <a:ext cx="4761600" cy="1077218"/>
          </a:xfrm>
          <a:prstGeom prst="rect">
            <a:avLst/>
          </a:prstGeom>
        </p:spPr>
        <p:txBody>
          <a:bodyPr wrap="square">
            <a:spAutoFit/>
          </a:bodyPr>
          <a:lstStyle/>
          <a:p>
            <a:r>
              <a:rPr lang="en-IN"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Our estimation workflow</a:t>
            </a:r>
            <a:endPar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sp>
        <p:nvSpPr>
          <p:cNvPr id="9" name="Rounded Rectangle 8"/>
          <p:cNvSpPr/>
          <p:nvPr/>
        </p:nvSpPr>
        <p:spPr>
          <a:xfrm>
            <a:off x="261494" y="1912544"/>
            <a:ext cx="1666574" cy="378902"/>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Segoe UI Light" panose="020B0502040204020203" pitchFamily="34" charset="0"/>
                <a:cs typeface="Segoe UI Light" panose="020B0502040204020203" pitchFamily="34" charset="0"/>
              </a:rPr>
              <a:t>INPUT STUDY</a:t>
            </a:r>
          </a:p>
        </p:txBody>
      </p:sp>
      <p:sp>
        <p:nvSpPr>
          <p:cNvPr id="12" name="Rounded Rectangle 11"/>
          <p:cNvSpPr/>
          <p:nvPr/>
        </p:nvSpPr>
        <p:spPr>
          <a:xfrm>
            <a:off x="251854" y="3526956"/>
            <a:ext cx="2558619" cy="378902"/>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Segoe UI Light" panose="020B0502040204020203" pitchFamily="34" charset="0"/>
                <a:cs typeface="Segoe UI Light" panose="020B0502040204020203" pitchFamily="34" charset="0"/>
              </a:rPr>
              <a:t>MAN-HOURS ESTIMATION</a:t>
            </a:r>
          </a:p>
        </p:txBody>
      </p:sp>
      <p:sp>
        <p:nvSpPr>
          <p:cNvPr id="14" name="Rounded Rectangle 13"/>
          <p:cNvSpPr/>
          <p:nvPr/>
        </p:nvSpPr>
        <p:spPr>
          <a:xfrm>
            <a:off x="3510587" y="1934728"/>
            <a:ext cx="1861712" cy="92595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Segoe UI Light" panose="020B0502040204020203" pitchFamily="34" charset="0"/>
                <a:cs typeface="Segoe UI Light" panose="020B0502040204020203" pitchFamily="34" charset="0"/>
              </a:rPr>
              <a:t>LOD | </a:t>
            </a:r>
          </a:p>
          <a:p>
            <a:r>
              <a:rPr lang="en-US" sz="1600" dirty="0">
                <a:solidFill>
                  <a:schemeClr val="bg1"/>
                </a:solidFill>
                <a:latin typeface="Segoe UI Light" panose="020B0502040204020203" pitchFamily="34" charset="0"/>
                <a:cs typeface="Segoe UI Light" panose="020B0502040204020203" pitchFamily="34" charset="0"/>
              </a:rPr>
              <a:t>SCHEDULE | </a:t>
            </a:r>
          </a:p>
          <a:p>
            <a:r>
              <a:rPr lang="en-US" sz="1600" dirty="0">
                <a:solidFill>
                  <a:schemeClr val="bg1"/>
                </a:solidFill>
                <a:latin typeface="Segoe UI Light" panose="020B0502040204020203" pitchFamily="34" charset="0"/>
                <a:cs typeface="Segoe UI Light" panose="020B0502040204020203" pitchFamily="34" charset="0"/>
              </a:rPr>
              <a:t>DELIVERABLES |</a:t>
            </a:r>
          </a:p>
        </p:txBody>
      </p:sp>
      <p:sp>
        <p:nvSpPr>
          <p:cNvPr id="15" name="Rounded Rectangle 14"/>
          <p:cNvSpPr/>
          <p:nvPr/>
        </p:nvSpPr>
        <p:spPr>
          <a:xfrm>
            <a:off x="3510588" y="3318238"/>
            <a:ext cx="1861711" cy="166500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Segoe UI Light" panose="020B0502040204020203" pitchFamily="34" charset="0"/>
                <a:cs typeface="Segoe UI Light" panose="020B0502040204020203" pitchFamily="34" charset="0"/>
              </a:rPr>
              <a:t>BUILT UP AREA (BUA) | </a:t>
            </a:r>
          </a:p>
          <a:p>
            <a:r>
              <a:rPr lang="en-US" sz="1600" dirty="0">
                <a:solidFill>
                  <a:schemeClr val="bg1"/>
                </a:solidFill>
                <a:latin typeface="Segoe UI Light" panose="020B0502040204020203" pitchFamily="34" charset="0"/>
                <a:cs typeface="Segoe UI Light" panose="020B0502040204020203" pitchFamily="34" charset="0"/>
              </a:rPr>
              <a:t>COMPLEXITY OF WORK | </a:t>
            </a:r>
          </a:p>
          <a:p>
            <a:r>
              <a:rPr lang="en-US" sz="1600" dirty="0">
                <a:solidFill>
                  <a:schemeClr val="bg1"/>
                </a:solidFill>
                <a:latin typeface="Segoe UI Light" panose="020B0502040204020203" pitchFamily="34" charset="0"/>
                <a:cs typeface="Segoe UI Light" panose="020B0502040204020203" pitchFamily="34" charset="0"/>
              </a:rPr>
              <a:t>NUMBER OF SHEETS |</a:t>
            </a:r>
          </a:p>
        </p:txBody>
      </p:sp>
      <p:cxnSp>
        <p:nvCxnSpPr>
          <p:cNvPr id="17" name="Straight Connector 16"/>
          <p:cNvCxnSpPr>
            <a:stCxn id="9" idx="2"/>
          </p:cNvCxnSpPr>
          <p:nvPr/>
        </p:nvCxnSpPr>
        <p:spPr>
          <a:xfrm>
            <a:off x="1094781" y="2291446"/>
            <a:ext cx="34442" cy="1213326"/>
          </a:xfrm>
          <a:prstGeom prst="line">
            <a:avLst/>
          </a:prstGeom>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8201025" y="-9525"/>
            <a:ext cx="3771900" cy="68580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042869" y="83719"/>
            <a:ext cx="4326826" cy="584775"/>
          </a:xfrm>
          <a:prstGeom prst="rect">
            <a:avLst/>
          </a:prstGeom>
        </p:spPr>
        <p:txBody>
          <a:bodyPr wrap="none">
            <a:spAutoFit/>
          </a:bodyPr>
          <a:lstStyle/>
          <a:p>
            <a:r>
              <a:rPr lang="en-IN"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Our project workflow</a:t>
            </a:r>
            <a:endPar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graphicFrame>
        <p:nvGraphicFramePr>
          <p:cNvPr id="20" name="Diagram 19"/>
          <p:cNvGraphicFramePr/>
          <p:nvPr/>
        </p:nvGraphicFramePr>
        <p:xfrm>
          <a:off x="7031678" y="1523438"/>
          <a:ext cx="4782848" cy="4603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Rounded Rectangle 21"/>
          <p:cNvSpPr/>
          <p:nvPr/>
        </p:nvSpPr>
        <p:spPr>
          <a:xfrm>
            <a:off x="269646" y="5682286"/>
            <a:ext cx="2558619" cy="3789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Segoe UI Light" panose="020B0502040204020203" pitchFamily="34" charset="0"/>
                <a:cs typeface="Segoe UI Light" panose="020B0502040204020203" pitchFamily="34" charset="0"/>
              </a:rPr>
              <a:t>MILESTONE CALCULATION</a:t>
            </a:r>
          </a:p>
        </p:txBody>
      </p:sp>
      <p:sp>
        <p:nvSpPr>
          <p:cNvPr id="24" name="Rounded Rectangle 23"/>
          <p:cNvSpPr/>
          <p:nvPr/>
        </p:nvSpPr>
        <p:spPr>
          <a:xfrm>
            <a:off x="3558197" y="5418087"/>
            <a:ext cx="1861711" cy="13392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Segoe UI Light" panose="020B0502040204020203" pitchFamily="34" charset="0"/>
                <a:cs typeface="Segoe UI Light" panose="020B0502040204020203" pitchFamily="34" charset="0"/>
              </a:rPr>
              <a:t>QUOTE/COSTING</a:t>
            </a:r>
          </a:p>
        </p:txBody>
      </p:sp>
      <p:cxnSp>
        <p:nvCxnSpPr>
          <p:cNvPr id="26" name="Straight Connector 25"/>
          <p:cNvCxnSpPr/>
          <p:nvPr/>
        </p:nvCxnSpPr>
        <p:spPr>
          <a:xfrm>
            <a:off x="1129221" y="3137850"/>
            <a:ext cx="0" cy="1760680"/>
          </a:xfrm>
          <a:prstGeom prst="line">
            <a:avLst/>
          </a:prstGeom>
        </p:spPr>
        <p:style>
          <a:lnRef idx="1">
            <a:schemeClr val="accent1"/>
          </a:lnRef>
          <a:fillRef idx="0">
            <a:schemeClr val="accent1"/>
          </a:fillRef>
          <a:effectRef idx="0">
            <a:schemeClr val="accent1"/>
          </a:effectRef>
          <a:fontRef idx="minor">
            <a:schemeClr val="tx1"/>
          </a:fontRef>
        </p:style>
      </p:cxnSp>
      <p:sp>
        <p:nvSpPr>
          <p:cNvPr id="27" name="Rounded Rectangle 26"/>
          <p:cNvSpPr/>
          <p:nvPr/>
        </p:nvSpPr>
        <p:spPr>
          <a:xfrm>
            <a:off x="7042869" y="698327"/>
            <a:ext cx="4774764" cy="467183"/>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latin typeface="Segoe UI Light" panose="020B0502040204020203" pitchFamily="34" charset="0"/>
                <a:cs typeface="Segoe UI Light" panose="020B0502040204020203" pitchFamily="34" charset="0"/>
              </a:rPr>
              <a:t>PLANNING FOR PROJECT KICK_OFF MEETING</a:t>
            </a:r>
          </a:p>
        </p:txBody>
      </p:sp>
      <p:sp>
        <p:nvSpPr>
          <p:cNvPr id="3" name="Rectangle 2"/>
          <p:cNvSpPr/>
          <p:nvPr/>
        </p:nvSpPr>
        <p:spPr>
          <a:xfrm>
            <a:off x="7203752" y="1150972"/>
            <a:ext cx="4512004" cy="307777"/>
          </a:xfrm>
          <a:prstGeom prst="rect">
            <a:avLst/>
          </a:prstGeom>
        </p:spPr>
        <p:txBody>
          <a:bodyPr wrap="none">
            <a:spAutoFit/>
          </a:bodyPr>
          <a:lstStyle/>
          <a:p>
            <a:pPr marL="285750" lvl="0" indent="-285750">
              <a:buFont typeface="Arial" panose="020B0604020202020204" pitchFamily="34" charset="0"/>
              <a:buChar char="•"/>
            </a:pPr>
            <a:r>
              <a:rPr lang="en-US" sz="1400" dirty="0">
                <a:latin typeface="Segoe UI Light" panose="020B0502040204020203" pitchFamily="34" charset="0"/>
                <a:cs typeface="Segoe UI Light" panose="020B0502040204020203" pitchFamily="34" charset="0"/>
              </a:rPr>
              <a:t>Input study &amp; additional required documents checklist</a:t>
            </a:r>
          </a:p>
        </p:txBody>
      </p:sp>
      <p:sp>
        <p:nvSpPr>
          <p:cNvPr id="4" name="Right Arrow 3"/>
          <p:cNvSpPr/>
          <p:nvPr/>
        </p:nvSpPr>
        <p:spPr>
          <a:xfrm>
            <a:off x="2028565" y="2079718"/>
            <a:ext cx="1375473" cy="141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a:off x="2964497" y="5814899"/>
            <a:ext cx="531958" cy="145531"/>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Arrow 29"/>
          <p:cNvSpPr/>
          <p:nvPr/>
        </p:nvSpPr>
        <p:spPr>
          <a:xfrm>
            <a:off x="2934680" y="3648491"/>
            <a:ext cx="531958" cy="145531"/>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 name="Rectangle 806"/>
          <p:cNvSpPr/>
          <p:nvPr/>
        </p:nvSpPr>
        <p:spPr>
          <a:xfrm>
            <a:off x="7712410" y="0"/>
            <a:ext cx="3889206" cy="584775"/>
          </a:xfrm>
          <a:prstGeom prst="rect">
            <a:avLst/>
          </a:prstGeom>
        </p:spPr>
        <p:txBody>
          <a:bodyPr wrap="none">
            <a:spAutoFit/>
          </a:bodyPr>
          <a:lstStyle/>
          <a:p>
            <a:r>
              <a:rPr lang="en-IN"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Organization chart</a:t>
            </a:r>
            <a:endPar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5657" y="792536"/>
            <a:ext cx="9971314" cy="6041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043" y="845616"/>
            <a:ext cx="3656813"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HVAC Model</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sp>
        <p:nvSpPr>
          <p:cNvPr id="5" name="Rectangle 4"/>
          <p:cNvSpPr/>
          <p:nvPr/>
        </p:nvSpPr>
        <p:spPr>
          <a:xfrm>
            <a:off x="0" y="1541736"/>
            <a:ext cx="5676195" cy="900246"/>
          </a:xfrm>
          <a:prstGeom prst="rect">
            <a:avLst/>
          </a:prstGeom>
        </p:spPr>
        <p:txBody>
          <a:bodyPr wrap="square">
            <a:spAutoFit/>
          </a:bodyPr>
          <a:lstStyle/>
          <a:p>
            <a:pPr algn="just"/>
            <a:r>
              <a:rPr lang="en-US" sz="1050" dirty="0">
                <a:latin typeface="Arial" panose="020B0604020202020204" pitchFamily="34" charset="0"/>
                <a:cs typeface="Arial" panose="020B0604020202020204" pitchFamily="34" charset="0"/>
              </a:rPr>
              <a:t>HVAC system is modelled based on SMACNA &amp; DW144 standards.</a:t>
            </a:r>
          </a:p>
          <a:p>
            <a:pPr algn="just"/>
            <a:r>
              <a:rPr lang="en-US" sz="1050" dirty="0">
                <a:latin typeface="Arial" panose="020B0604020202020204" pitchFamily="34" charset="0"/>
                <a:cs typeface="Arial" panose="020B0604020202020204" pitchFamily="34" charset="0"/>
              </a:rPr>
              <a:t>We provide the Shop /Installation drawings as such they are sufficient for workshop fabrication as well as on-site installation.</a:t>
            </a:r>
          </a:p>
          <a:p>
            <a:pPr algn="just"/>
            <a:r>
              <a:rPr lang="en-US" sz="1050" dirty="0">
                <a:latin typeface="Arial" panose="020B0604020202020204" pitchFamily="34" charset="0"/>
                <a:cs typeface="Arial" panose="020B0604020202020204" pitchFamily="34" charset="0"/>
              </a:rPr>
              <a:t>We can generate accurate sleeve, penetration and hanger locations from the HVAC model prior to the start of HVAC installation.</a:t>
            </a:r>
          </a:p>
        </p:txBody>
      </p:sp>
      <p:pic>
        <p:nvPicPr>
          <p:cNvPr id="2" name="Picture 1" descr="HVAC-1"/>
          <p:cNvPicPr>
            <a:picLocks noChangeAspect="1"/>
          </p:cNvPicPr>
          <p:nvPr/>
        </p:nvPicPr>
        <p:blipFill>
          <a:blip r:embed="rId2"/>
          <a:stretch>
            <a:fillRect/>
          </a:stretch>
        </p:blipFill>
        <p:spPr>
          <a:xfrm>
            <a:off x="6445250" y="0"/>
            <a:ext cx="5746750" cy="3366135"/>
          </a:xfrm>
          <a:prstGeom prst="rect">
            <a:avLst/>
          </a:prstGeom>
        </p:spPr>
      </p:pic>
      <p:pic>
        <p:nvPicPr>
          <p:cNvPr id="4" name="Picture 3" descr="HVAC-2"/>
          <p:cNvPicPr>
            <a:picLocks noChangeAspect="1"/>
          </p:cNvPicPr>
          <p:nvPr/>
        </p:nvPicPr>
        <p:blipFill>
          <a:blip r:embed="rId3"/>
          <a:stretch>
            <a:fillRect/>
          </a:stretch>
        </p:blipFill>
        <p:spPr>
          <a:xfrm>
            <a:off x="0" y="2656840"/>
            <a:ext cx="8188325" cy="4201160"/>
          </a:xfrm>
          <a:prstGeom prst="rect">
            <a:avLst/>
          </a:prstGeom>
        </p:spPr>
      </p:pic>
      <p:pic>
        <p:nvPicPr>
          <p:cNvPr id="10" name="Picture 9" descr="HVAC-3"/>
          <p:cNvPicPr>
            <a:picLocks noChangeAspect="1"/>
          </p:cNvPicPr>
          <p:nvPr/>
        </p:nvPicPr>
        <p:blipFill>
          <a:blip r:embed="rId4"/>
          <a:stretch>
            <a:fillRect/>
          </a:stretch>
        </p:blipFill>
        <p:spPr>
          <a:xfrm>
            <a:off x="8223885" y="3596005"/>
            <a:ext cx="3968115" cy="3042920"/>
          </a:xfrm>
          <a:prstGeom prst="rect">
            <a:avLst/>
          </a:prstGeom>
        </p:spPr>
      </p:pic>
      <p:pic>
        <p:nvPicPr>
          <p:cNvPr id="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0"/>
            <a:ext cx="6445249"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527603" y="71765"/>
            <a:ext cx="4732275"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Mechanical Piping Model</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descr="MECH PIPING-1"/>
          <p:cNvPicPr>
            <a:picLocks noChangeAspect="1"/>
          </p:cNvPicPr>
          <p:nvPr/>
        </p:nvPicPr>
        <p:blipFill>
          <a:blip r:embed="rId3"/>
          <a:stretch>
            <a:fillRect/>
          </a:stretch>
        </p:blipFill>
        <p:spPr>
          <a:xfrm>
            <a:off x="180975" y="810895"/>
            <a:ext cx="5655945" cy="2919730"/>
          </a:xfrm>
          <a:prstGeom prst="rect">
            <a:avLst/>
          </a:prstGeom>
        </p:spPr>
      </p:pic>
      <p:pic>
        <p:nvPicPr>
          <p:cNvPr id="3" name="Picture 2" descr="MECH PIPING-2"/>
          <p:cNvPicPr>
            <a:picLocks noChangeAspect="1"/>
          </p:cNvPicPr>
          <p:nvPr/>
        </p:nvPicPr>
        <p:blipFill>
          <a:blip r:embed="rId4"/>
          <a:stretch>
            <a:fillRect/>
          </a:stretch>
        </p:blipFill>
        <p:spPr>
          <a:xfrm>
            <a:off x="5996305" y="810895"/>
            <a:ext cx="6087745" cy="2897505"/>
          </a:xfrm>
          <a:prstGeom prst="rect">
            <a:avLst/>
          </a:prstGeom>
        </p:spPr>
      </p:pic>
      <p:pic>
        <p:nvPicPr>
          <p:cNvPr id="4" name="Picture 3" descr="MECH PIPING-3"/>
          <p:cNvPicPr>
            <a:picLocks noChangeAspect="1"/>
          </p:cNvPicPr>
          <p:nvPr/>
        </p:nvPicPr>
        <p:blipFill>
          <a:blip r:embed="rId5"/>
          <a:stretch>
            <a:fillRect/>
          </a:stretch>
        </p:blipFill>
        <p:spPr>
          <a:xfrm>
            <a:off x="0" y="4056380"/>
            <a:ext cx="2849245" cy="2430145"/>
          </a:xfrm>
          <a:prstGeom prst="rect">
            <a:avLst/>
          </a:prstGeom>
        </p:spPr>
      </p:pic>
      <p:pic>
        <p:nvPicPr>
          <p:cNvPr id="6" name="Picture 5" descr="MECH PIPING-4"/>
          <p:cNvPicPr>
            <a:picLocks noChangeAspect="1"/>
          </p:cNvPicPr>
          <p:nvPr/>
        </p:nvPicPr>
        <p:blipFill>
          <a:blip r:embed="rId6"/>
          <a:stretch>
            <a:fillRect/>
          </a:stretch>
        </p:blipFill>
        <p:spPr>
          <a:xfrm>
            <a:off x="2868295" y="4056380"/>
            <a:ext cx="4012565" cy="2782570"/>
          </a:xfrm>
          <a:prstGeom prst="rect">
            <a:avLst/>
          </a:prstGeom>
        </p:spPr>
      </p:pic>
      <p:pic>
        <p:nvPicPr>
          <p:cNvPr id="9" name="Picture 8" descr="MECH PIPING-5"/>
          <p:cNvPicPr>
            <a:picLocks noChangeAspect="1"/>
          </p:cNvPicPr>
          <p:nvPr/>
        </p:nvPicPr>
        <p:blipFill>
          <a:blip r:embed="rId7"/>
          <a:stretch>
            <a:fillRect/>
          </a:stretch>
        </p:blipFill>
        <p:spPr>
          <a:xfrm>
            <a:off x="6925945" y="3771265"/>
            <a:ext cx="5227955" cy="306768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042056" y="246646"/>
            <a:ext cx="3643665"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HVAC Shop Drawings</a:t>
            </a: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descr="HVAC SHOP"/>
          <p:cNvPicPr>
            <a:picLocks noChangeAspect="1"/>
          </p:cNvPicPr>
          <p:nvPr/>
        </p:nvPicPr>
        <p:blipFill>
          <a:blip r:embed="rId3"/>
          <a:stretch>
            <a:fillRect/>
          </a:stretch>
        </p:blipFill>
        <p:spPr>
          <a:xfrm>
            <a:off x="48260" y="1036955"/>
            <a:ext cx="12060555" cy="542480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345936" y="150921"/>
            <a:ext cx="5846063"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Mechanical Piping Shop Drawings</a:t>
            </a: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descr="MECH PIPING SHOP- 1"/>
          <p:cNvPicPr>
            <a:picLocks noChangeAspect="1"/>
          </p:cNvPicPr>
          <p:nvPr/>
        </p:nvPicPr>
        <p:blipFill>
          <a:blip r:embed="rId3"/>
          <a:stretch>
            <a:fillRect/>
          </a:stretch>
        </p:blipFill>
        <p:spPr>
          <a:xfrm>
            <a:off x="76200" y="1007110"/>
            <a:ext cx="11997055" cy="550291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547104" y="141885"/>
            <a:ext cx="5456542"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Refrigerant Piping Shop Drawings</a:t>
            </a: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descr="REFRIGERANT PIPING"/>
          <p:cNvPicPr>
            <a:picLocks noChangeAspect="1"/>
          </p:cNvPicPr>
          <p:nvPr/>
        </p:nvPicPr>
        <p:blipFill>
          <a:blip r:embed="rId3"/>
          <a:stretch>
            <a:fillRect/>
          </a:stretch>
        </p:blipFill>
        <p:spPr>
          <a:xfrm>
            <a:off x="76200" y="821055"/>
            <a:ext cx="11859260" cy="588137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650413" y="24198"/>
            <a:ext cx="3656813"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Plumbing Models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6345936" y="357343"/>
            <a:ext cx="5846063" cy="1061829"/>
          </a:xfrm>
          <a:prstGeom prst="rect">
            <a:avLst/>
          </a:prstGeom>
        </p:spPr>
        <p:txBody>
          <a:bodyPr wrap="square">
            <a:spAutoFit/>
          </a:bodyPr>
          <a:lstStyle/>
          <a:p>
            <a:r>
              <a:rPr lang="en-US" sz="1050" dirty="0">
                <a:latin typeface="Arial" panose="020B0604020202020204" pitchFamily="34" charset="0"/>
                <a:cs typeface="Arial" panose="020B0604020202020204" pitchFamily="34" charset="0"/>
              </a:rPr>
              <a:t>The plumbing model is created in strict compliance with contract specifications, technical submittals and the relevant codes.</a:t>
            </a:r>
          </a:p>
          <a:p>
            <a:pPr algn="just"/>
            <a:r>
              <a:rPr lang="en-US" sz="1050" dirty="0">
                <a:latin typeface="Arial" panose="020B0604020202020204" pitchFamily="34" charset="0"/>
                <a:cs typeface="Arial" panose="020B0604020202020204" pitchFamily="34" charset="0"/>
              </a:rPr>
              <a:t>We provide the Shop /Installation drawings as such they are sufficient for workshop fabrication as well as on-site installation.</a:t>
            </a:r>
          </a:p>
          <a:p>
            <a:pPr algn="just"/>
            <a:r>
              <a:rPr lang="en-US" sz="1050" dirty="0">
                <a:latin typeface="Arial" panose="020B0604020202020204" pitchFamily="34" charset="0"/>
                <a:cs typeface="Arial" panose="020B0604020202020204" pitchFamily="34" charset="0"/>
              </a:rPr>
              <a:t>We can generate accurate sleeve, penetration and hanger locations from the Plumbing model prior to the start of Plumbing installation.</a:t>
            </a:r>
          </a:p>
        </p:txBody>
      </p:sp>
      <p:pic>
        <p:nvPicPr>
          <p:cNvPr id="2" name="Picture 1" descr="PLUMBING - 1"/>
          <p:cNvPicPr>
            <a:picLocks noChangeAspect="1"/>
          </p:cNvPicPr>
          <p:nvPr/>
        </p:nvPicPr>
        <p:blipFill>
          <a:blip r:embed="rId3"/>
          <a:stretch>
            <a:fillRect/>
          </a:stretch>
        </p:blipFill>
        <p:spPr>
          <a:xfrm>
            <a:off x="152400" y="1419225"/>
            <a:ext cx="11793220" cy="5382895"/>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641620" y="148239"/>
            <a:ext cx="3656813"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Plumbing Models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descr="PLUMBING - 2"/>
          <p:cNvPicPr>
            <a:picLocks noChangeAspect="1"/>
          </p:cNvPicPr>
          <p:nvPr/>
        </p:nvPicPr>
        <p:blipFill>
          <a:blip r:embed="rId3"/>
          <a:stretch>
            <a:fillRect/>
          </a:stretch>
        </p:blipFill>
        <p:spPr>
          <a:xfrm>
            <a:off x="91440" y="811530"/>
            <a:ext cx="4902835" cy="2315210"/>
          </a:xfrm>
          <a:prstGeom prst="rect">
            <a:avLst/>
          </a:prstGeom>
        </p:spPr>
      </p:pic>
      <p:pic>
        <p:nvPicPr>
          <p:cNvPr id="3" name="Picture 2" descr="PLUMBING - 3"/>
          <p:cNvPicPr>
            <a:picLocks noChangeAspect="1"/>
          </p:cNvPicPr>
          <p:nvPr/>
        </p:nvPicPr>
        <p:blipFill>
          <a:blip r:embed="rId4"/>
          <a:stretch>
            <a:fillRect/>
          </a:stretch>
        </p:blipFill>
        <p:spPr>
          <a:xfrm>
            <a:off x="5109210" y="811530"/>
            <a:ext cx="4358640" cy="2319655"/>
          </a:xfrm>
          <a:prstGeom prst="rect">
            <a:avLst/>
          </a:prstGeom>
        </p:spPr>
      </p:pic>
      <p:pic>
        <p:nvPicPr>
          <p:cNvPr id="4" name="Picture 3" descr="PLUMBING - 4"/>
          <p:cNvPicPr>
            <a:picLocks noChangeAspect="1"/>
          </p:cNvPicPr>
          <p:nvPr/>
        </p:nvPicPr>
        <p:blipFill>
          <a:blip r:embed="rId5"/>
          <a:stretch>
            <a:fillRect/>
          </a:stretch>
        </p:blipFill>
        <p:spPr>
          <a:xfrm>
            <a:off x="9526270" y="40005"/>
            <a:ext cx="2628900" cy="3703320"/>
          </a:xfrm>
          <a:prstGeom prst="rect">
            <a:avLst/>
          </a:prstGeom>
        </p:spPr>
      </p:pic>
      <p:pic>
        <p:nvPicPr>
          <p:cNvPr id="5" name="Picture 4" descr="PLUMBING - 5"/>
          <p:cNvPicPr>
            <a:picLocks noChangeAspect="1"/>
          </p:cNvPicPr>
          <p:nvPr/>
        </p:nvPicPr>
        <p:blipFill>
          <a:blip r:embed="rId6"/>
          <a:stretch>
            <a:fillRect/>
          </a:stretch>
        </p:blipFill>
        <p:spPr>
          <a:xfrm>
            <a:off x="91440" y="3250565"/>
            <a:ext cx="2478405" cy="3522980"/>
          </a:xfrm>
          <a:prstGeom prst="rect">
            <a:avLst/>
          </a:prstGeom>
        </p:spPr>
      </p:pic>
      <p:pic>
        <p:nvPicPr>
          <p:cNvPr id="6" name="Picture 5" descr="PLUMBING - 6"/>
          <p:cNvPicPr>
            <a:picLocks noChangeAspect="1"/>
          </p:cNvPicPr>
          <p:nvPr/>
        </p:nvPicPr>
        <p:blipFill>
          <a:blip r:embed="rId7"/>
          <a:stretch>
            <a:fillRect/>
          </a:stretch>
        </p:blipFill>
        <p:spPr>
          <a:xfrm>
            <a:off x="2647950" y="3250565"/>
            <a:ext cx="4695825" cy="3418840"/>
          </a:xfrm>
          <a:prstGeom prst="rect">
            <a:avLst/>
          </a:prstGeom>
        </p:spPr>
      </p:pic>
      <p:pic>
        <p:nvPicPr>
          <p:cNvPr id="13" name="Picture 12" descr="PLUMBING - 7"/>
          <p:cNvPicPr>
            <a:picLocks noChangeAspect="1"/>
          </p:cNvPicPr>
          <p:nvPr/>
        </p:nvPicPr>
        <p:blipFill>
          <a:blip r:embed="rId8"/>
          <a:stretch>
            <a:fillRect/>
          </a:stretch>
        </p:blipFill>
        <p:spPr>
          <a:xfrm>
            <a:off x="7421880" y="3768725"/>
            <a:ext cx="4733290" cy="300482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6"/>
          <p:cNvSpPr/>
          <p:nvPr/>
        </p:nvSpPr>
        <p:spPr>
          <a:xfrm>
            <a:off x="6346190" y="62230"/>
            <a:ext cx="5845810" cy="82994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Plumbing (Domestic Water) Shop Drawings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9" name="Picture 8" descr="DOMESTIC WATER SHOPS-1"/>
          <p:cNvPicPr>
            <a:picLocks noChangeAspect="1"/>
          </p:cNvPicPr>
          <p:nvPr/>
        </p:nvPicPr>
        <p:blipFill>
          <a:blip r:embed="rId3"/>
          <a:stretch>
            <a:fillRect/>
          </a:stretch>
        </p:blipFill>
        <p:spPr>
          <a:xfrm>
            <a:off x="0" y="1477645"/>
            <a:ext cx="5941695" cy="4081145"/>
          </a:xfrm>
          <a:prstGeom prst="rect">
            <a:avLst/>
          </a:prstGeom>
        </p:spPr>
      </p:pic>
      <p:pic>
        <p:nvPicPr>
          <p:cNvPr id="10" name="Picture 9" descr="DOMESTIC WATER SHOPS-2"/>
          <p:cNvPicPr>
            <a:picLocks noChangeAspect="1"/>
          </p:cNvPicPr>
          <p:nvPr/>
        </p:nvPicPr>
        <p:blipFill>
          <a:blip r:embed="rId4"/>
          <a:stretch>
            <a:fillRect/>
          </a:stretch>
        </p:blipFill>
        <p:spPr>
          <a:xfrm>
            <a:off x="6275705" y="892175"/>
            <a:ext cx="4902200" cy="2845435"/>
          </a:xfrm>
          <a:prstGeom prst="rect">
            <a:avLst/>
          </a:prstGeom>
        </p:spPr>
      </p:pic>
      <p:pic>
        <p:nvPicPr>
          <p:cNvPr id="12" name="Picture 11" descr="DOMESTIC WATER SHOPS-3"/>
          <p:cNvPicPr>
            <a:picLocks noChangeAspect="1"/>
          </p:cNvPicPr>
          <p:nvPr/>
        </p:nvPicPr>
        <p:blipFill>
          <a:blip r:embed="rId5"/>
          <a:stretch>
            <a:fillRect/>
          </a:stretch>
        </p:blipFill>
        <p:spPr>
          <a:xfrm>
            <a:off x="6275070" y="4032885"/>
            <a:ext cx="5681345" cy="258127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346190" y="62230"/>
            <a:ext cx="5845810" cy="82994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Plumbing (Domestic Water) Shop Drawings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DOMESTIC WATER SHOPS-4"/>
          <p:cNvPicPr>
            <a:picLocks noChangeAspect="1"/>
          </p:cNvPicPr>
          <p:nvPr/>
        </p:nvPicPr>
        <p:blipFill>
          <a:blip r:embed="rId3"/>
          <a:stretch>
            <a:fillRect/>
          </a:stretch>
        </p:blipFill>
        <p:spPr>
          <a:xfrm>
            <a:off x="0" y="763270"/>
            <a:ext cx="5735955" cy="3045460"/>
          </a:xfrm>
          <a:prstGeom prst="rect">
            <a:avLst/>
          </a:prstGeom>
        </p:spPr>
      </p:pic>
      <p:pic>
        <p:nvPicPr>
          <p:cNvPr id="15" name="Picture 14" descr="DOMESTIC WATER SHOPS-5"/>
          <p:cNvPicPr>
            <a:picLocks noChangeAspect="1"/>
          </p:cNvPicPr>
          <p:nvPr/>
        </p:nvPicPr>
        <p:blipFill>
          <a:blip r:embed="rId4"/>
          <a:stretch>
            <a:fillRect/>
          </a:stretch>
        </p:blipFill>
        <p:spPr>
          <a:xfrm>
            <a:off x="6346190" y="892175"/>
            <a:ext cx="5820410" cy="5553710"/>
          </a:xfrm>
          <a:prstGeom prst="rect">
            <a:avLst/>
          </a:prstGeom>
        </p:spPr>
      </p:pic>
      <p:pic>
        <p:nvPicPr>
          <p:cNvPr id="17" name="Picture 16" descr="DOMESTIC WATER SHOPS-6"/>
          <p:cNvPicPr>
            <a:picLocks noChangeAspect="1"/>
          </p:cNvPicPr>
          <p:nvPr/>
        </p:nvPicPr>
        <p:blipFill>
          <a:blip r:embed="rId5"/>
          <a:stretch>
            <a:fillRect/>
          </a:stretch>
        </p:blipFill>
        <p:spPr>
          <a:xfrm>
            <a:off x="0" y="3883025"/>
            <a:ext cx="2748915" cy="2418715"/>
          </a:xfrm>
          <a:prstGeom prst="rect">
            <a:avLst/>
          </a:prstGeom>
        </p:spPr>
      </p:pic>
      <p:pic>
        <p:nvPicPr>
          <p:cNvPr id="18" name="Picture 17" descr="DOMESTIC WATER SHOPS-7"/>
          <p:cNvPicPr>
            <a:picLocks noChangeAspect="1"/>
          </p:cNvPicPr>
          <p:nvPr/>
        </p:nvPicPr>
        <p:blipFill>
          <a:blip r:embed="rId6"/>
          <a:stretch>
            <a:fillRect/>
          </a:stretch>
        </p:blipFill>
        <p:spPr>
          <a:xfrm>
            <a:off x="2748915" y="3359150"/>
            <a:ext cx="3597910" cy="302069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346190" y="151130"/>
            <a:ext cx="5530850" cy="46037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Plumbing </a:t>
            </a:r>
            <a:r>
              <a:rPr lang="en-IN" sz="2400" b="1" dirty="0" smtClean="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(Drainage</a:t>
            </a:r>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 Shop Drawings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descr="DRAINAGE SHOPS - 1"/>
          <p:cNvPicPr>
            <a:picLocks noChangeAspect="1"/>
          </p:cNvPicPr>
          <p:nvPr/>
        </p:nvPicPr>
        <p:blipFill>
          <a:blip r:embed="rId3"/>
          <a:stretch>
            <a:fillRect/>
          </a:stretch>
        </p:blipFill>
        <p:spPr>
          <a:xfrm>
            <a:off x="38100" y="1026795"/>
            <a:ext cx="6163945" cy="4870450"/>
          </a:xfrm>
          <a:prstGeom prst="rect">
            <a:avLst/>
          </a:prstGeom>
        </p:spPr>
      </p:pic>
      <p:pic>
        <p:nvPicPr>
          <p:cNvPr id="4" name="Picture 3" descr="DRAINAGE SHOPS - 2"/>
          <p:cNvPicPr>
            <a:picLocks noChangeAspect="1"/>
          </p:cNvPicPr>
          <p:nvPr/>
        </p:nvPicPr>
        <p:blipFill>
          <a:blip r:embed="rId4"/>
          <a:stretch>
            <a:fillRect/>
          </a:stretch>
        </p:blipFill>
        <p:spPr>
          <a:xfrm>
            <a:off x="6527165" y="702945"/>
            <a:ext cx="5487670" cy="2517140"/>
          </a:xfrm>
          <a:prstGeom prst="rect">
            <a:avLst/>
          </a:prstGeom>
        </p:spPr>
      </p:pic>
      <p:pic>
        <p:nvPicPr>
          <p:cNvPr id="6" name="Picture 5" descr="DRAINAGE SHOPS - 3"/>
          <p:cNvPicPr>
            <a:picLocks noChangeAspect="1"/>
          </p:cNvPicPr>
          <p:nvPr/>
        </p:nvPicPr>
        <p:blipFill>
          <a:blip r:embed="rId5"/>
          <a:stretch>
            <a:fillRect/>
          </a:stretch>
        </p:blipFill>
        <p:spPr>
          <a:xfrm>
            <a:off x="6926580" y="3248660"/>
            <a:ext cx="4001135" cy="355092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346190" y="151130"/>
            <a:ext cx="5530850" cy="46037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Plumbing (Drainage)Shop Drawings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descr="DRAINAGE SHOPS - 4"/>
          <p:cNvPicPr>
            <a:picLocks noChangeAspect="1"/>
          </p:cNvPicPr>
          <p:nvPr/>
        </p:nvPicPr>
        <p:blipFill>
          <a:blip r:embed="rId3"/>
          <a:stretch>
            <a:fillRect/>
          </a:stretch>
        </p:blipFill>
        <p:spPr>
          <a:xfrm>
            <a:off x="38100" y="820420"/>
            <a:ext cx="5220970" cy="5899785"/>
          </a:xfrm>
          <a:prstGeom prst="rect">
            <a:avLst/>
          </a:prstGeom>
        </p:spPr>
      </p:pic>
      <p:pic>
        <p:nvPicPr>
          <p:cNvPr id="9" name="Picture 8" descr="DRAINAGE SHOPS - 5"/>
          <p:cNvPicPr>
            <a:picLocks noChangeAspect="1"/>
          </p:cNvPicPr>
          <p:nvPr/>
        </p:nvPicPr>
        <p:blipFill>
          <a:blip r:embed="rId4"/>
          <a:stretch>
            <a:fillRect/>
          </a:stretch>
        </p:blipFill>
        <p:spPr>
          <a:xfrm>
            <a:off x="5367020" y="820420"/>
            <a:ext cx="2520950" cy="2968625"/>
          </a:xfrm>
          <a:prstGeom prst="rect">
            <a:avLst/>
          </a:prstGeom>
        </p:spPr>
      </p:pic>
      <p:pic>
        <p:nvPicPr>
          <p:cNvPr id="10" name="Picture 9" descr="DRAINAGE SHOPS - 6"/>
          <p:cNvPicPr>
            <a:picLocks noChangeAspect="1"/>
          </p:cNvPicPr>
          <p:nvPr/>
        </p:nvPicPr>
        <p:blipFill>
          <a:blip r:embed="rId5"/>
          <a:stretch>
            <a:fillRect/>
          </a:stretch>
        </p:blipFill>
        <p:spPr>
          <a:xfrm>
            <a:off x="5367020" y="4265295"/>
            <a:ext cx="2696210" cy="1891030"/>
          </a:xfrm>
          <a:prstGeom prst="rect">
            <a:avLst/>
          </a:prstGeom>
        </p:spPr>
      </p:pic>
      <p:pic>
        <p:nvPicPr>
          <p:cNvPr id="15" name="Picture 14" descr="DRAINAGE SHOPS - 7"/>
          <p:cNvPicPr>
            <a:picLocks noChangeAspect="1"/>
          </p:cNvPicPr>
          <p:nvPr/>
        </p:nvPicPr>
        <p:blipFill>
          <a:blip r:embed="rId6"/>
          <a:stretch>
            <a:fillRect/>
          </a:stretch>
        </p:blipFill>
        <p:spPr>
          <a:xfrm>
            <a:off x="8164195" y="820420"/>
            <a:ext cx="1600835" cy="2719070"/>
          </a:xfrm>
          <a:prstGeom prst="rect">
            <a:avLst/>
          </a:prstGeom>
        </p:spPr>
      </p:pic>
      <p:pic>
        <p:nvPicPr>
          <p:cNvPr id="16" name="Picture 15" descr="DRAINAGE SHOPS - 8"/>
          <p:cNvPicPr>
            <a:picLocks noChangeAspect="1"/>
          </p:cNvPicPr>
          <p:nvPr/>
        </p:nvPicPr>
        <p:blipFill>
          <a:blip r:embed="rId7"/>
          <a:stretch>
            <a:fillRect/>
          </a:stretch>
        </p:blipFill>
        <p:spPr>
          <a:xfrm>
            <a:off x="9884410" y="820420"/>
            <a:ext cx="1992630" cy="2762885"/>
          </a:xfrm>
          <a:prstGeom prst="rect">
            <a:avLst/>
          </a:prstGeom>
        </p:spPr>
      </p:pic>
      <p:pic>
        <p:nvPicPr>
          <p:cNvPr id="17" name="Picture 16" descr="DRAINAGE SHOPS - 9"/>
          <p:cNvPicPr>
            <a:picLocks noChangeAspect="1"/>
          </p:cNvPicPr>
          <p:nvPr/>
        </p:nvPicPr>
        <p:blipFill>
          <a:blip r:embed="rId8"/>
          <a:stretch>
            <a:fillRect/>
          </a:stretch>
        </p:blipFill>
        <p:spPr>
          <a:xfrm>
            <a:off x="8364220" y="3692525"/>
            <a:ext cx="3664585" cy="307467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631066" y="0"/>
            <a:ext cx="3656813"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Fire Protection Models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6345936" y="389764"/>
            <a:ext cx="5846063" cy="577081"/>
          </a:xfrm>
          <a:prstGeom prst="rect">
            <a:avLst/>
          </a:prstGeom>
        </p:spPr>
        <p:txBody>
          <a:bodyPr wrap="square">
            <a:spAutoFit/>
          </a:bodyPr>
          <a:lstStyle/>
          <a:p>
            <a:r>
              <a:rPr lang="en-US" sz="1050" dirty="0">
                <a:latin typeface="Arial" panose="020B0604020202020204" pitchFamily="34" charset="0"/>
                <a:cs typeface="Arial" panose="020B0604020202020204" pitchFamily="34" charset="0"/>
              </a:rPr>
              <a:t>The Fire protection model is created in strict compliance with contract specifications, technical submittals and the relevant codes </a:t>
            </a:r>
            <a:r>
              <a:rPr lang="en-US" sz="1050" dirty="0" smtClean="0">
                <a:latin typeface="Arial" panose="020B0604020202020204" pitchFamily="34" charset="0"/>
                <a:cs typeface="Arial" panose="020B0604020202020204" pitchFamily="34" charset="0"/>
              </a:rPr>
              <a:t>NFPA &amp; Local Fire Department of </a:t>
            </a:r>
            <a:r>
              <a:rPr lang="en-US" sz="1050" dirty="0">
                <a:latin typeface="Arial" panose="020B0604020202020204" pitchFamily="34" charset="0"/>
                <a:cs typeface="Arial" panose="020B0604020202020204" pitchFamily="34" charset="0"/>
              </a:rPr>
              <a:t>particular region the project belongs too.</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954" y="946088"/>
            <a:ext cx="6353733" cy="291237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5190" y="1086419"/>
            <a:ext cx="5298809" cy="540452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954" y="3910283"/>
            <a:ext cx="6660966" cy="2852089"/>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645379" y="58151"/>
            <a:ext cx="5079061"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Fire Protection Model</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51" y="832683"/>
            <a:ext cx="7008951" cy="267154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5801" y="515949"/>
            <a:ext cx="3600830" cy="3014243"/>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51" y="3573402"/>
            <a:ext cx="6004727" cy="3202521"/>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49333" y="3931971"/>
            <a:ext cx="2107427" cy="2843952"/>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7731" y="3931971"/>
            <a:ext cx="1891433" cy="2843952"/>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75719" y="3931972"/>
            <a:ext cx="1545091" cy="2843952"/>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680549" y="150921"/>
            <a:ext cx="5079061"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Fire Protection Shop Drawing</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63524"/>
            <a:ext cx="12192000" cy="5618979"/>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527603" y="-79911"/>
            <a:ext cx="3656813"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Electrical Models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6345935" y="301843"/>
            <a:ext cx="5826917" cy="900246"/>
          </a:xfrm>
          <a:prstGeom prst="rect">
            <a:avLst/>
          </a:prstGeom>
        </p:spPr>
        <p:txBody>
          <a:bodyPr wrap="square">
            <a:spAutoFit/>
          </a:bodyPr>
          <a:lstStyle/>
          <a:p>
            <a:pPr algn="just"/>
            <a:r>
              <a:rPr lang="en-US" sz="1050" dirty="0">
                <a:latin typeface="Arial" panose="020B0604020202020204" pitchFamily="34" charset="0"/>
                <a:cs typeface="Arial" panose="020B0604020202020204" pitchFamily="34" charset="0"/>
              </a:rPr>
              <a:t>Electrical model of all conduits, cable tray, lighting fixtures, fire alarms and other electrical equipment from contract drawings, manufacturer cut-sheets based on client work process and standards. All the modeling will be done with strict compliance of codes of particular region the project belongs too.</a:t>
            </a:r>
          </a:p>
          <a:p>
            <a:endParaRPr lang="en-US" sz="105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090" y="829262"/>
            <a:ext cx="3796954" cy="2910386"/>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6652" y="1010023"/>
            <a:ext cx="3221215" cy="2776261"/>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72475" y="930811"/>
            <a:ext cx="3327713" cy="2863813"/>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8466" y="3902149"/>
            <a:ext cx="5951678" cy="2873224"/>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25771" y="3902149"/>
            <a:ext cx="5600156" cy="278836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723079" y="150921"/>
            <a:ext cx="3656813"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Electrical Models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0275"/>
            <a:ext cx="12192000" cy="564926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723079" y="84246"/>
            <a:ext cx="3656813"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Electrical Models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448" y="953397"/>
            <a:ext cx="6330842" cy="562672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3079" y="491310"/>
            <a:ext cx="4955891" cy="305764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23079" y="3641112"/>
            <a:ext cx="5068478" cy="2993101"/>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701814" y="150921"/>
            <a:ext cx="5036530"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Lighting Shop Drawings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8856" y="763244"/>
            <a:ext cx="7175680" cy="6094755"/>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701814" y="150921"/>
            <a:ext cx="5036530"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Power Shop Drawings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7386" y="763509"/>
            <a:ext cx="8943975" cy="607695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701814" y="150921"/>
            <a:ext cx="5036530"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ELV Services Shop Drawings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48251"/>
            <a:ext cx="12192000" cy="594005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345937" y="150921"/>
            <a:ext cx="5846062"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Electrical Containment Shop Drawings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66732"/>
            <a:ext cx="12192000" cy="5648803"/>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701814" y="150921"/>
            <a:ext cx="5036530"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Electrical Room Shop Drawings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 y="937304"/>
            <a:ext cx="4624719" cy="230059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653" y="869133"/>
            <a:ext cx="2972680" cy="2368763"/>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6332" y="937304"/>
            <a:ext cx="4276487" cy="2557139"/>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02" y="3748468"/>
            <a:ext cx="4454755" cy="2745511"/>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07986" y="3748468"/>
            <a:ext cx="3356810" cy="2657475"/>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46825" y="3783280"/>
            <a:ext cx="4097551" cy="2445504"/>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992110" y="151130"/>
            <a:ext cx="4086225" cy="46037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Chemical Treatment Plant</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3" name="Picture 2" descr="Chemical Tretement Plant-3"/>
          <p:cNvPicPr>
            <a:picLocks noChangeAspect="1"/>
          </p:cNvPicPr>
          <p:nvPr/>
        </p:nvPicPr>
        <p:blipFill>
          <a:blip r:embed="rId2"/>
          <a:stretch>
            <a:fillRect/>
          </a:stretch>
        </p:blipFill>
        <p:spPr>
          <a:xfrm>
            <a:off x="6034281" y="763270"/>
            <a:ext cx="5457190" cy="2941320"/>
          </a:xfrm>
          <a:prstGeom prst="rect">
            <a:avLst/>
          </a:prstGeom>
        </p:spPr>
      </p:pic>
      <p:pic>
        <p:nvPicPr>
          <p:cNvPr id="6" name="Picture 5" descr="Chemical Tretement Plant-1"/>
          <p:cNvPicPr>
            <a:picLocks noChangeAspect="1"/>
          </p:cNvPicPr>
          <p:nvPr/>
        </p:nvPicPr>
        <p:blipFill>
          <a:blip r:embed="rId3"/>
          <a:stretch>
            <a:fillRect/>
          </a:stretch>
        </p:blipFill>
        <p:spPr>
          <a:xfrm>
            <a:off x="532272" y="763270"/>
            <a:ext cx="4614545" cy="2697480"/>
          </a:xfrm>
          <a:prstGeom prst="rect">
            <a:avLst/>
          </a:prstGeom>
        </p:spPr>
      </p:pic>
      <p:pic>
        <p:nvPicPr>
          <p:cNvPr id="8" name="Picture 7" descr="Chemical Tretement Plant-2"/>
          <p:cNvPicPr>
            <a:picLocks noChangeAspect="1"/>
          </p:cNvPicPr>
          <p:nvPr/>
        </p:nvPicPr>
        <p:blipFill>
          <a:blip r:embed="rId4"/>
          <a:stretch>
            <a:fillRect/>
          </a:stretch>
        </p:blipFill>
        <p:spPr>
          <a:xfrm>
            <a:off x="491328" y="3473994"/>
            <a:ext cx="5303520" cy="3279140"/>
          </a:xfrm>
          <a:prstGeom prst="rect">
            <a:avLst/>
          </a:prstGeom>
        </p:spPr>
      </p:pic>
      <p:pic>
        <p:nvPicPr>
          <p:cNvPr id="12" name="Picture 11" descr="Chemical Tretement Plant-4"/>
          <p:cNvPicPr>
            <a:picLocks noChangeAspect="1"/>
          </p:cNvPicPr>
          <p:nvPr/>
        </p:nvPicPr>
        <p:blipFill>
          <a:blip r:embed="rId5"/>
          <a:stretch>
            <a:fillRect/>
          </a:stretch>
        </p:blipFill>
        <p:spPr>
          <a:xfrm>
            <a:off x="6657860" y="3704590"/>
            <a:ext cx="4806315" cy="3139440"/>
          </a:xfrm>
          <a:prstGeom prst="rect">
            <a:avLst/>
          </a:prstGeom>
        </p:spPr>
      </p:pic>
      <p:pic>
        <p:nvPicPr>
          <p:cNvPr id="9"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9327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509379" y="-33745"/>
            <a:ext cx="4868792" cy="830997"/>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Mechanical Plant room Data Centre</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2" name="Picture 1" descr="EDC-1"/>
          <p:cNvPicPr>
            <a:picLocks noChangeAspect="1"/>
          </p:cNvPicPr>
          <p:nvPr/>
        </p:nvPicPr>
        <p:blipFill>
          <a:blip r:embed="rId2"/>
          <a:stretch>
            <a:fillRect/>
          </a:stretch>
        </p:blipFill>
        <p:spPr>
          <a:xfrm>
            <a:off x="0" y="763270"/>
            <a:ext cx="3519170" cy="2475865"/>
          </a:xfrm>
          <a:prstGeom prst="rect">
            <a:avLst/>
          </a:prstGeom>
        </p:spPr>
      </p:pic>
      <p:pic>
        <p:nvPicPr>
          <p:cNvPr id="3" name="Picture 2" descr="EDC-2"/>
          <p:cNvPicPr>
            <a:picLocks noChangeAspect="1"/>
          </p:cNvPicPr>
          <p:nvPr/>
        </p:nvPicPr>
        <p:blipFill>
          <a:blip r:embed="rId3"/>
          <a:stretch>
            <a:fillRect/>
          </a:stretch>
        </p:blipFill>
        <p:spPr>
          <a:xfrm>
            <a:off x="3703955" y="763270"/>
            <a:ext cx="3521075" cy="2661920"/>
          </a:xfrm>
          <a:prstGeom prst="rect">
            <a:avLst/>
          </a:prstGeom>
        </p:spPr>
      </p:pic>
      <p:pic>
        <p:nvPicPr>
          <p:cNvPr id="5" name="Picture 4" descr="EDC-3"/>
          <p:cNvPicPr>
            <a:picLocks noChangeAspect="1"/>
          </p:cNvPicPr>
          <p:nvPr/>
        </p:nvPicPr>
        <p:blipFill>
          <a:blip r:embed="rId4"/>
          <a:stretch>
            <a:fillRect/>
          </a:stretch>
        </p:blipFill>
        <p:spPr>
          <a:xfrm>
            <a:off x="7753985" y="763270"/>
            <a:ext cx="1736090" cy="3678555"/>
          </a:xfrm>
          <a:prstGeom prst="rect">
            <a:avLst/>
          </a:prstGeom>
        </p:spPr>
      </p:pic>
      <p:pic>
        <p:nvPicPr>
          <p:cNvPr id="7" name="Picture 6" descr="EDC-4"/>
          <p:cNvPicPr>
            <a:picLocks noChangeAspect="1"/>
          </p:cNvPicPr>
          <p:nvPr/>
        </p:nvPicPr>
        <p:blipFill>
          <a:blip r:embed="rId5"/>
          <a:stretch>
            <a:fillRect/>
          </a:stretch>
        </p:blipFill>
        <p:spPr>
          <a:xfrm>
            <a:off x="9865995" y="763270"/>
            <a:ext cx="1925320" cy="3679190"/>
          </a:xfrm>
          <a:prstGeom prst="rect">
            <a:avLst/>
          </a:prstGeom>
        </p:spPr>
      </p:pic>
      <p:pic>
        <p:nvPicPr>
          <p:cNvPr id="8" name="Picture 7" descr="EDC-5"/>
          <p:cNvPicPr>
            <a:picLocks noChangeAspect="1"/>
          </p:cNvPicPr>
          <p:nvPr/>
        </p:nvPicPr>
        <p:blipFill>
          <a:blip r:embed="rId6"/>
          <a:stretch>
            <a:fillRect/>
          </a:stretch>
        </p:blipFill>
        <p:spPr>
          <a:xfrm>
            <a:off x="258445" y="3258185"/>
            <a:ext cx="2490470" cy="3567430"/>
          </a:xfrm>
          <a:prstGeom prst="rect">
            <a:avLst/>
          </a:prstGeom>
        </p:spPr>
      </p:pic>
      <p:pic>
        <p:nvPicPr>
          <p:cNvPr id="12" name="Picture 11" descr="EDC-6"/>
          <p:cNvPicPr>
            <a:picLocks noChangeAspect="1"/>
          </p:cNvPicPr>
          <p:nvPr/>
        </p:nvPicPr>
        <p:blipFill>
          <a:blip r:embed="rId7"/>
          <a:stretch>
            <a:fillRect/>
          </a:stretch>
        </p:blipFill>
        <p:spPr>
          <a:xfrm>
            <a:off x="2926715" y="3513455"/>
            <a:ext cx="4653280" cy="3268345"/>
          </a:xfrm>
          <a:prstGeom prst="rect">
            <a:avLst/>
          </a:prstGeom>
        </p:spPr>
      </p:pic>
      <p:pic>
        <p:nvPicPr>
          <p:cNvPr id="13" name="Picture 12" descr="EDC-7"/>
          <p:cNvPicPr>
            <a:picLocks noChangeAspect="1"/>
          </p:cNvPicPr>
          <p:nvPr/>
        </p:nvPicPr>
        <p:blipFill>
          <a:blip r:embed="rId8"/>
          <a:stretch>
            <a:fillRect/>
          </a:stretch>
        </p:blipFill>
        <p:spPr>
          <a:xfrm>
            <a:off x="8182610" y="4471035"/>
            <a:ext cx="3283585" cy="2302510"/>
          </a:xfrm>
          <a:prstGeom prst="rect">
            <a:avLst/>
          </a:prstGeom>
        </p:spPr>
      </p:pic>
      <p:pic>
        <p:nvPicPr>
          <p:cNvPr id="14"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89106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 y="773099"/>
            <a:ext cx="3807068" cy="1200329"/>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Coordination and Interference Check</a:t>
            </a:r>
            <a:endParaRPr lang="en-US" sz="2400" b="1" dirty="0">
              <a:latin typeface="Arial" panose="020B0604020202020204" pitchFamily="34" charset="0"/>
              <a:cs typeface="Arial" panose="020B0604020202020204" pitchFamily="34" charset="0"/>
            </a:endParaRPr>
          </a:p>
          <a:p>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190499" y="1535432"/>
            <a:ext cx="5905501" cy="577081"/>
          </a:xfrm>
          <a:prstGeom prst="rect">
            <a:avLst/>
          </a:prstGeom>
        </p:spPr>
        <p:txBody>
          <a:bodyPr wrap="square">
            <a:spAutoFit/>
          </a:bodyPr>
          <a:lstStyle/>
          <a:p>
            <a:r>
              <a:rPr lang="en-US" sz="1050" dirty="0">
                <a:latin typeface="Arial" panose="020B0604020202020204" pitchFamily="34" charset="0"/>
                <a:cs typeface="Arial" panose="020B0604020202020204" pitchFamily="34" charset="0"/>
              </a:rPr>
              <a:t>The MEP model is coordinated by putting all trade together in Navisworks.</a:t>
            </a:r>
          </a:p>
          <a:p>
            <a:r>
              <a:rPr lang="en-US" sz="1050" dirty="0">
                <a:latin typeface="Arial" panose="020B0604020202020204" pitchFamily="34" charset="0"/>
                <a:cs typeface="Arial" panose="020B0604020202020204" pitchFamily="34" charset="0"/>
              </a:rPr>
              <a:t>Accurate coordinated drawings help the construction team to eliminate RFI’s, rework and enables efficient construction planning.</a:t>
            </a:r>
          </a:p>
        </p:txBody>
      </p:sp>
      <p:sp>
        <p:nvSpPr>
          <p:cNvPr id="15" name="Rectangle 14"/>
          <p:cNvSpPr/>
          <p:nvPr/>
        </p:nvSpPr>
        <p:spPr>
          <a:xfrm>
            <a:off x="1643454" y="6547410"/>
            <a:ext cx="2384121" cy="553998"/>
          </a:xfrm>
          <a:prstGeom prst="rect">
            <a:avLst/>
          </a:prstGeom>
        </p:spPr>
        <p:txBody>
          <a:bodyPr wrap="square">
            <a:spAutoFit/>
          </a:bodyPr>
          <a:lstStyle/>
          <a:p>
            <a:r>
              <a:rPr lang="en-US" sz="1600" b="1" dirty="0">
                <a:latin typeface="Arial" panose="020B0604020202020204" pitchFamily="34" charset="0"/>
                <a:cs typeface="Arial" panose="020B0604020202020204" pitchFamily="34" charset="0"/>
              </a:rPr>
              <a:t>Interference Check</a:t>
            </a:r>
          </a:p>
          <a:p>
            <a:endParaRPr lang="en-US" sz="1400" b="1" dirty="0">
              <a:latin typeface="Arial" panose="020B0604020202020204" pitchFamily="34" charset="0"/>
              <a:cs typeface="Arial" panose="020B0604020202020204" pitchFamily="34" charset="0"/>
            </a:endParaRPr>
          </a:p>
        </p:txBody>
      </p:sp>
      <p:sp>
        <p:nvSpPr>
          <p:cNvPr id="16" name="Rectangle 15"/>
          <p:cNvSpPr/>
          <p:nvPr/>
        </p:nvSpPr>
        <p:spPr>
          <a:xfrm>
            <a:off x="7885440" y="6525344"/>
            <a:ext cx="2384121" cy="553998"/>
          </a:xfrm>
          <a:prstGeom prst="rect">
            <a:avLst/>
          </a:prstGeom>
        </p:spPr>
        <p:txBody>
          <a:bodyPr wrap="square">
            <a:spAutoFit/>
          </a:bodyPr>
          <a:lstStyle/>
          <a:p>
            <a:r>
              <a:rPr lang="en-US" sz="1600" b="1" dirty="0">
                <a:latin typeface="Arial" panose="020B0604020202020204" pitchFamily="34" charset="0"/>
                <a:cs typeface="Arial" panose="020B0604020202020204" pitchFamily="34" charset="0"/>
              </a:rPr>
              <a:t>Coordinated Models</a:t>
            </a:r>
          </a:p>
          <a:p>
            <a:endParaRPr lang="en-US" sz="1400"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371" y="2090098"/>
            <a:ext cx="5661194" cy="4479728"/>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7619" y="89120"/>
            <a:ext cx="5100406" cy="312773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7617" y="3345275"/>
            <a:ext cx="5100407" cy="3202135"/>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346191" y="304"/>
            <a:ext cx="3656813"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Quantity Take-Off</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6346190" y="462280"/>
            <a:ext cx="5497830" cy="575945"/>
          </a:xfrm>
          <a:prstGeom prst="rect">
            <a:avLst/>
          </a:prstGeom>
        </p:spPr>
        <p:txBody>
          <a:bodyPr wrap="square">
            <a:spAutoFit/>
          </a:bodyPr>
          <a:lstStyle/>
          <a:p>
            <a:r>
              <a:rPr lang="en-US" sz="1050" dirty="0">
                <a:latin typeface="Arial" panose="020B0604020202020204" pitchFamily="34" charset="0"/>
                <a:cs typeface="Arial" panose="020B0604020202020204" pitchFamily="34" charset="0"/>
              </a:rPr>
              <a:t>The significant benefit of 3D modeling is accurate quantity information. Quantity take-off can be detailed and tabulated as per the client requirement for procurement, fabrication and installation.</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665" y="1125004"/>
            <a:ext cx="6672276" cy="557379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3509"/>
            <a:ext cx="5241956" cy="6061969"/>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 y="773099"/>
            <a:ext cx="7156937" cy="461665"/>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Builders Work / Sleeve / Penetration Drawings</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102577" y="1244354"/>
            <a:ext cx="8267700" cy="253916"/>
          </a:xfrm>
          <a:prstGeom prst="rect">
            <a:avLst/>
          </a:prstGeom>
        </p:spPr>
        <p:txBody>
          <a:bodyPr wrap="square">
            <a:spAutoFit/>
          </a:bodyPr>
          <a:lstStyle/>
          <a:p>
            <a:r>
              <a:rPr lang="en-US" sz="1050" dirty="0">
                <a:latin typeface="Arial" panose="020B0604020202020204" pitchFamily="34" charset="0"/>
                <a:cs typeface="Arial" panose="020B0604020202020204" pitchFamily="34" charset="0"/>
              </a:rPr>
              <a:t>We provide Block out drawings on high priority as we understand the importance of providing such illustrations before pouring concrete</a:t>
            </a:r>
            <a:r>
              <a:rPr lang="en-US" sz="1000" dirty="0">
                <a:latin typeface="Arial" panose="020B0604020202020204" pitchFamily="34" charset="0"/>
                <a:cs typeface="Arial" panose="020B0604020202020204" pitchFamily="34" charset="0"/>
              </a:rPr>
              <a:t>.</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78" y="1834523"/>
            <a:ext cx="6258994" cy="3851054"/>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4446" y="958205"/>
            <a:ext cx="5469576" cy="4727372"/>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15980" y="3859820"/>
            <a:ext cx="6591399" cy="2895357"/>
          </a:xfrm>
          <a:prstGeom prst="rect">
            <a:avLst/>
          </a:prstGeom>
        </p:spPr>
      </p:pic>
      <p:pic>
        <p:nvPicPr>
          <p:cNvPr id="5" name="Picture 4"/>
          <p:cNvPicPr>
            <a:picLocks noChangeAspect="1"/>
          </p:cNvPicPr>
          <p:nvPr/>
        </p:nvPicPr>
        <p:blipFill>
          <a:blip r:embed="rId4"/>
          <a:stretch>
            <a:fillRect/>
          </a:stretch>
        </p:blipFill>
        <p:spPr>
          <a:xfrm>
            <a:off x="115980" y="1613687"/>
            <a:ext cx="5763760" cy="2348714"/>
          </a:xfrm>
          <a:prstGeom prst="rect">
            <a:avLst/>
          </a:prstGeom>
        </p:spPr>
      </p:pic>
      <p:pic>
        <p:nvPicPr>
          <p:cNvPr id="6" name="Picture 5"/>
          <p:cNvPicPr>
            <a:picLocks noChangeAspect="1"/>
          </p:cNvPicPr>
          <p:nvPr/>
        </p:nvPicPr>
        <p:blipFill>
          <a:blip r:embed="rId5"/>
          <a:stretch>
            <a:fillRect/>
          </a:stretch>
        </p:blipFill>
        <p:spPr>
          <a:xfrm>
            <a:off x="6345936" y="0"/>
            <a:ext cx="5629753" cy="3264310"/>
          </a:xfrm>
          <a:prstGeom prst="rect">
            <a:avLst/>
          </a:prstGeom>
        </p:spPr>
      </p:pic>
      <p:pic>
        <p:nvPicPr>
          <p:cNvPr id="8" name="Picture 7"/>
          <p:cNvPicPr>
            <a:picLocks noChangeAspect="1"/>
          </p:cNvPicPr>
          <p:nvPr/>
        </p:nvPicPr>
        <p:blipFill>
          <a:blip r:embed="rId6"/>
          <a:stretch>
            <a:fillRect/>
          </a:stretch>
        </p:blipFill>
        <p:spPr>
          <a:xfrm>
            <a:off x="6345935" y="3503534"/>
            <a:ext cx="5629753" cy="3326635"/>
          </a:xfrm>
          <a:prstGeom prst="rect">
            <a:avLst/>
          </a:prstGeom>
        </p:spPr>
      </p:pic>
      <p:sp>
        <p:nvSpPr>
          <p:cNvPr id="10" name="Rectangle 9"/>
          <p:cNvSpPr/>
          <p:nvPr/>
        </p:nvSpPr>
        <p:spPr>
          <a:xfrm>
            <a:off x="1" y="773099"/>
            <a:ext cx="3656813" cy="830997"/>
          </a:xfrm>
          <a:prstGeom prst="rect">
            <a:avLst/>
          </a:prstGeom>
        </p:spPr>
        <p:txBody>
          <a:bodyPr wrap="square">
            <a:spAutoFit/>
          </a:bodyPr>
          <a:lstStyle/>
          <a:p>
            <a:r>
              <a:rPr lang="en-IN"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Spool, spool map &amp; CAM sample</a:t>
            </a:r>
            <a:endParaRPr lang="en-US" sz="24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11"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object 4">
            <a:extLst>
              <a:ext uri="{FF2B5EF4-FFF2-40B4-BE49-F238E27FC236}">
                <a16:creationId xmlns="" xmlns:a16="http://schemas.microsoft.com/office/drawing/2014/main" id="{FA9AFDDA-30CD-4320-B1F9-4A9CC86149AC}"/>
              </a:ext>
            </a:extLst>
          </p:cNvPr>
          <p:cNvSpPr/>
          <p:nvPr/>
        </p:nvSpPr>
        <p:spPr>
          <a:xfrm>
            <a:off x="5872422" y="0"/>
            <a:ext cx="6178296" cy="4075101"/>
          </a:xfrm>
          <a:prstGeom prst="rect">
            <a:avLst/>
          </a:prstGeom>
          <a:blipFill>
            <a:blip r:embed="rId2" cstate="print"/>
            <a:stretch>
              <a:fillRect/>
            </a:stretch>
          </a:blip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object 7">
            <a:extLst>
              <a:ext uri="{FF2B5EF4-FFF2-40B4-BE49-F238E27FC236}">
                <a16:creationId xmlns="" xmlns:a16="http://schemas.microsoft.com/office/drawing/2014/main" id="{45697ED0-9B30-4814-8B34-DD45787C76CE}"/>
              </a:ext>
            </a:extLst>
          </p:cNvPr>
          <p:cNvSpPr/>
          <p:nvPr/>
        </p:nvSpPr>
        <p:spPr>
          <a:xfrm>
            <a:off x="5106774" y="1996357"/>
            <a:ext cx="659358" cy="353187"/>
          </a:xfrm>
          <a:custGeom>
            <a:avLst/>
            <a:gdLst/>
            <a:ahLst/>
            <a:cxnLst/>
            <a:rect l="l" t="t" r="r" b="b"/>
            <a:pathLst>
              <a:path w="935736" h="353187">
                <a:moveTo>
                  <a:pt x="14731" y="0"/>
                </a:moveTo>
                <a:lnTo>
                  <a:pt x="0" y="0"/>
                </a:lnTo>
                <a:lnTo>
                  <a:pt x="0" y="235458"/>
                </a:lnTo>
                <a:lnTo>
                  <a:pt x="14731" y="235458"/>
                </a:lnTo>
                <a:lnTo>
                  <a:pt x="14731" y="0"/>
                </a:lnTo>
                <a:close/>
              </a:path>
              <a:path w="935736" h="353187">
                <a:moveTo>
                  <a:pt x="58800" y="0"/>
                </a:moveTo>
                <a:lnTo>
                  <a:pt x="29464" y="0"/>
                </a:lnTo>
                <a:lnTo>
                  <a:pt x="29464" y="235458"/>
                </a:lnTo>
                <a:lnTo>
                  <a:pt x="58800" y="235458"/>
                </a:lnTo>
                <a:lnTo>
                  <a:pt x="58800" y="0"/>
                </a:lnTo>
                <a:close/>
              </a:path>
              <a:path w="935736" h="353187">
                <a:moveTo>
                  <a:pt x="700278" y="-117728"/>
                </a:moveTo>
                <a:lnTo>
                  <a:pt x="700278" y="0"/>
                </a:lnTo>
                <a:lnTo>
                  <a:pt x="73533" y="0"/>
                </a:lnTo>
                <a:lnTo>
                  <a:pt x="73533" y="235458"/>
                </a:lnTo>
                <a:lnTo>
                  <a:pt x="700278" y="235458"/>
                </a:lnTo>
                <a:lnTo>
                  <a:pt x="700278" y="353187"/>
                </a:lnTo>
                <a:lnTo>
                  <a:pt x="935736" y="117728"/>
                </a:lnTo>
                <a:lnTo>
                  <a:pt x="700278" y="-117728"/>
                </a:lnTo>
                <a:close/>
              </a:path>
            </a:pathLst>
          </a:custGeom>
          <a:solidFill>
            <a:srgbClr val="96003A"/>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5" name="Picture 14">
            <a:extLst>
              <a:ext uri="{FF2B5EF4-FFF2-40B4-BE49-F238E27FC236}">
                <a16:creationId xmlns="" xmlns:a16="http://schemas.microsoft.com/office/drawing/2014/main" id="{31F54F6B-F00E-4A4B-B7F7-C702B680CF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642" y="794696"/>
            <a:ext cx="2851842" cy="3339716"/>
          </a:xfrm>
          <a:prstGeom prst="rect">
            <a:avLst/>
          </a:prstGeom>
        </p:spPr>
      </p:pic>
      <p:pic>
        <p:nvPicPr>
          <p:cNvPr id="16" name="Picture 15">
            <a:extLst>
              <a:ext uri="{FF2B5EF4-FFF2-40B4-BE49-F238E27FC236}">
                <a16:creationId xmlns="" xmlns:a16="http://schemas.microsoft.com/office/drawing/2014/main" id="{F8D2E1C1-A351-4680-A20B-171E2725BBE3}"/>
              </a:ext>
            </a:extLst>
          </p:cNvPr>
          <p:cNvPicPr>
            <a:picLocks noChangeAspect="1"/>
          </p:cNvPicPr>
          <p:nvPr/>
        </p:nvPicPr>
        <p:blipFill rotWithShape="1">
          <a:blip r:embed="rId4"/>
          <a:srcRect t="6075"/>
          <a:stretch/>
        </p:blipFill>
        <p:spPr>
          <a:xfrm>
            <a:off x="2755899" y="4165600"/>
            <a:ext cx="8026401" cy="2673194"/>
          </a:xfrm>
          <a:prstGeom prst="rect">
            <a:avLst/>
          </a:prstGeom>
        </p:spPr>
      </p:pic>
      <p:pic>
        <p:nvPicPr>
          <p:cNvPr id="1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213945" y="918267"/>
            <a:ext cx="365681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smtClean="0">
                <a:ln>
                  <a:noFill/>
                </a:ln>
                <a:solidFill>
                  <a:prstClr val="black"/>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COBIE</a:t>
            </a:r>
            <a:endParaRPr kumimoji="0" lang="en-US" sz="2400" b="1" i="0" u="none" strike="noStrike" kern="1200" cap="none" spc="0" normalizeH="0" baseline="0" noProof="0" dirty="0">
              <a:ln>
                <a:noFill/>
              </a:ln>
              <a:solidFill>
                <a:prstClr val="black"/>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spTree>
    <p:extLst>
      <p:ext uri="{BB962C8B-B14F-4D97-AF65-F5344CB8AC3E}">
        <p14:creationId xmlns:p14="http://schemas.microsoft.com/office/powerpoint/2010/main" val="37037974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 name="Picture 9">
            <a:extLst>
              <a:ext uri="{FF2B5EF4-FFF2-40B4-BE49-F238E27FC236}">
                <a16:creationId xmlns="" xmlns:a16="http://schemas.microsoft.com/office/drawing/2014/main" id="{85B86DCC-A2E7-49AE-A869-CBEBD6BF82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246" y="3570377"/>
            <a:ext cx="5987539" cy="3254081"/>
          </a:xfrm>
          <a:prstGeom prst="rect">
            <a:avLst/>
          </a:prstGeom>
        </p:spPr>
      </p:pic>
      <p:pic>
        <p:nvPicPr>
          <p:cNvPr id="13" name="Picture 12">
            <a:extLst>
              <a:ext uri="{FF2B5EF4-FFF2-40B4-BE49-F238E27FC236}">
                <a16:creationId xmlns="" xmlns:a16="http://schemas.microsoft.com/office/drawing/2014/main" id="{F272D768-4F4C-405A-A148-C830EF778F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3358" y="3906116"/>
            <a:ext cx="4860757" cy="2918342"/>
          </a:xfrm>
          <a:prstGeom prst="rect">
            <a:avLst/>
          </a:prstGeom>
        </p:spPr>
      </p:pic>
      <p:pic>
        <p:nvPicPr>
          <p:cNvPr id="14" name="Picture 13">
            <a:extLst>
              <a:ext uri="{FF2B5EF4-FFF2-40B4-BE49-F238E27FC236}">
                <a16:creationId xmlns="" xmlns:a16="http://schemas.microsoft.com/office/drawing/2014/main" id="{6448287B-4F71-431B-9C85-DBAAD60794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81725" y="580706"/>
            <a:ext cx="4725641" cy="3225049"/>
          </a:xfrm>
          <a:prstGeom prst="rect">
            <a:avLst/>
          </a:prstGeom>
        </p:spPr>
      </p:pic>
      <p:pic>
        <p:nvPicPr>
          <p:cNvPr id="17" name="Picture 16">
            <a:extLst>
              <a:ext uri="{FF2B5EF4-FFF2-40B4-BE49-F238E27FC236}">
                <a16:creationId xmlns="" xmlns:a16="http://schemas.microsoft.com/office/drawing/2014/main" id="{D19197E0-B080-4A0C-86BE-614D0324BC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47" y="794798"/>
            <a:ext cx="5987538" cy="2676325"/>
          </a:xfrm>
          <a:prstGeom prst="rect">
            <a:avLst/>
          </a:prstGeom>
        </p:spPr>
      </p:pic>
      <p:pic>
        <p:nvPicPr>
          <p:cNvPr id="11"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6345935"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6538107" y="33950"/>
            <a:ext cx="4169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smtClean="0">
                <a:ln>
                  <a:noFill/>
                </a:ln>
                <a:solidFill>
                  <a:prstClr val="black"/>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ASSET MANAGEMENT DATA</a:t>
            </a:r>
            <a:endParaRPr kumimoji="0" lang="en-US" sz="2400" b="1" i="0" u="none" strike="noStrike" kern="1200" cap="none" spc="0" normalizeH="0" baseline="0" noProof="0" dirty="0">
              <a:ln>
                <a:noFill/>
              </a:ln>
              <a:solidFill>
                <a:prstClr val="black"/>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spTree>
    <p:extLst>
      <p:ext uri="{BB962C8B-B14F-4D97-AF65-F5344CB8AC3E}">
        <p14:creationId xmlns:p14="http://schemas.microsoft.com/office/powerpoint/2010/main" val="9640341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ip Single Corner Rectangle 1"/>
          <p:cNvSpPr/>
          <p:nvPr/>
        </p:nvSpPr>
        <p:spPr>
          <a:xfrm>
            <a:off x="0" y="0"/>
            <a:ext cx="5746030" cy="6858000"/>
          </a:xfrm>
          <a:prstGeom prst="snip1Rect">
            <a:avLst>
              <a:gd name="adj"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9"/>
          <p:cNvSpPr txBox="1"/>
          <p:nvPr/>
        </p:nvSpPr>
        <p:spPr>
          <a:xfrm>
            <a:off x="419679" y="1129088"/>
            <a:ext cx="8333180" cy="4452501"/>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An efficient Windows based network configured with Domain controller based on Windows Server 2016 and clients with Windows 10.</a:t>
            </a:r>
          </a:p>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HP Servers with Backup activities taken care by Veritas backup.</a:t>
            </a:r>
          </a:p>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Data-communication links of 13Mbps and 20 Mbps leased line from different ISP’s ensures internet connectivity round the clock.</a:t>
            </a:r>
          </a:p>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Servers are protected with dedicated UPS and the whole infrastructure is taken care by Schneider UPS system. Above all a 250 KVA Diesel Generator backup ensures us with 24 hours uninterrupted power supply.</a:t>
            </a:r>
          </a:p>
          <a:p>
            <a:pPr algn="just">
              <a:lnSpc>
                <a:spcPct val="150000"/>
              </a:lnSpc>
              <a:buFont typeface="Wingdings" panose="05000000000000000000" pitchFamily="2" charset="2"/>
              <a:buChar char="Ø"/>
            </a:pPr>
            <a:endParaRPr lang="en-US" dirty="0">
              <a:solidFill>
                <a:prstClr val="black"/>
              </a:solidFill>
              <a:latin typeface="Segoe UI Light" panose="020B0502040204020203" pitchFamily="34" charset="0"/>
              <a:cs typeface="Segoe UI Light" panose="020B0502040204020203" pitchFamily="34" charset="0"/>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4778" t="11596" r="11823" b="16944"/>
          <a:stretch>
            <a:fillRect/>
          </a:stretch>
        </p:blipFill>
        <p:spPr>
          <a:xfrm>
            <a:off x="9581049" y="510305"/>
            <a:ext cx="2033517" cy="92804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9386" y="1992169"/>
            <a:ext cx="2396845" cy="1714500"/>
          </a:xfrm>
          <a:prstGeom prst="rect">
            <a:avLst/>
          </a:prstGeom>
        </p:spPr>
      </p:pic>
      <p:sp>
        <p:nvSpPr>
          <p:cNvPr id="11" name="Rectangle 10"/>
          <p:cNvSpPr/>
          <p:nvPr/>
        </p:nvSpPr>
        <p:spPr>
          <a:xfrm>
            <a:off x="928914" y="327998"/>
            <a:ext cx="4875053" cy="584775"/>
          </a:xfrm>
          <a:prstGeom prst="rect">
            <a:avLst/>
          </a:prstGeom>
        </p:spPr>
        <p:txBody>
          <a:bodyPr wrap="none">
            <a:spAutoFit/>
          </a:bodyPr>
          <a:lstStyle/>
          <a:p>
            <a:r>
              <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infrastructure &amp; facilities</a:t>
            </a:r>
          </a:p>
        </p:txBody>
      </p:sp>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 y="6056391"/>
            <a:ext cx="8915399"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3101177" y="0"/>
            <a:ext cx="5820683" cy="685800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41" y="1134708"/>
            <a:ext cx="4179821" cy="278415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3984" y="4750291"/>
            <a:ext cx="2597643" cy="1941777"/>
          </a:xfrm>
          <a:prstGeom prst="rect">
            <a:avLst/>
          </a:prstGeom>
        </p:spPr>
      </p:pic>
      <p:sp>
        <p:nvSpPr>
          <p:cNvPr id="4" name="Text Placeholder 19"/>
          <p:cNvSpPr txBox="1"/>
          <p:nvPr/>
        </p:nvSpPr>
        <p:spPr>
          <a:xfrm>
            <a:off x="4049486" y="1252180"/>
            <a:ext cx="7880874" cy="4104951"/>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We have a strong IT system in place with dedicated IT professionals to prevent loss of data and security breaches.</a:t>
            </a:r>
          </a:p>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Dedicated firewalls (Sophos) and end point security system provides highest security for our internal network.</a:t>
            </a:r>
          </a:p>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Data backup is maintained on daily basis at cloud server onsite and offsite locations as a measure of efficient disaster recovery.</a:t>
            </a:r>
          </a:p>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Our Project Work-flow already defines a data backup plan, which ensures a backup is created at the end of each working day.</a:t>
            </a:r>
          </a:p>
          <a:p>
            <a:pPr algn="just"/>
            <a:endParaRPr lang="en-US" dirty="0">
              <a:solidFill>
                <a:prstClr val="black"/>
              </a:solidFill>
            </a:endParaRPr>
          </a:p>
        </p:txBody>
      </p:sp>
      <p:sp>
        <p:nvSpPr>
          <p:cNvPr id="8" name="Rectangle 7"/>
          <p:cNvSpPr/>
          <p:nvPr/>
        </p:nvSpPr>
        <p:spPr>
          <a:xfrm>
            <a:off x="470893" y="256147"/>
            <a:ext cx="7984878" cy="584775"/>
          </a:xfrm>
          <a:prstGeom prst="rect">
            <a:avLst/>
          </a:prstGeom>
        </p:spPr>
        <p:txBody>
          <a:bodyPr wrap="none">
            <a:spAutoFit/>
          </a:bodyPr>
          <a:lstStyle/>
          <a:p>
            <a:r>
              <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data management - backup &amp; security</a:t>
            </a:r>
          </a:p>
        </p:txBody>
      </p:sp>
      <p:pic>
        <p:nvPicPr>
          <p:cNvPr id="1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42" y="6011525"/>
            <a:ext cx="8514484"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Up Arrow 90"/>
          <p:cNvSpPr/>
          <p:nvPr/>
        </p:nvSpPr>
        <p:spPr>
          <a:xfrm>
            <a:off x="580949" y="4631514"/>
            <a:ext cx="1702421" cy="2233697"/>
          </a:xfrm>
          <a:prstGeom prst="up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0" name="Up Arrow 89"/>
          <p:cNvSpPr/>
          <p:nvPr/>
        </p:nvSpPr>
        <p:spPr>
          <a:xfrm>
            <a:off x="3923214" y="2411937"/>
            <a:ext cx="2292367" cy="4432964"/>
          </a:xfrm>
          <a:prstGeom prst="up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Up Arrow 88"/>
          <p:cNvSpPr/>
          <p:nvPr/>
        </p:nvSpPr>
        <p:spPr>
          <a:xfrm>
            <a:off x="8864602" y="-10149"/>
            <a:ext cx="2844800" cy="6858000"/>
          </a:xfrm>
          <a:prstGeom prst="up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18"/>
          <p:cNvSpPr txBox="1"/>
          <p:nvPr/>
        </p:nvSpPr>
        <p:spPr>
          <a:xfrm>
            <a:off x="5679715" y="1475864"/>
            <a:ext cx="8080557" cy="47072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defRPr/>
            </a:pPr>
            <a:r>
              <a:rPr lang="en-IN" sz="2000" b="1" dirty="0">
                <a:solidFill>
                  <a:srgbClr val="002060"/>
                </a:solidFill>
                <a:latin typeface="Segoe UI Light" panose="020B0502040204020203" pitchFamily="34" charset="0"/>
                <a:cs typeface="Segoe UI Light" panose="020B0502040204020203" pitchFamily="34" charset="0"/>
              </a:rPr>
              <a:t>Virtual Design Engineering Consultants</a:t>
            </a:r>
            <a:endParaRPr lang="en-IN" sz="1800" dirty="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Font typeface="Arial" panose="020B0604020202020204" pitchFamily="34" charset="0"/>
              <a:buNone/>
              <a:defRPr/>
            </a:pPr>
            <a:r>
              <a:rPr lang="en-IN" sz="1800" b="1" dirty="0">
                <a:solidFill>
                  <a:prstClr val="black"/>
                </a:solidFill>
                <a:latin typeface="Segoe UI Light" panose="020B0502040204020203" pitchFamily="34" charset="0"/>
                <a:cs typeface="Segoe UI Light" panose="020B0502040204020203" pitchFamily="34" charset="0"/>
              </a:rPr>
              <a:t> </a:t>
            </a:r>
            <a:r>
              <a:rPr lang="en-IN" sz="1800" b="1" dirty="0" smtClean="0">
                <a:solidFill>
                  <a:prstClr val="black"/>
                </a:solidFill>
                <a:latin typeface="Segoe UI Light" panose="020B0502040204020203" pitchFamily="34" charset="0"/>
                <a:cs typeface="Segoe UI Light" panose="020B0502040204020203" pitchFamily="34" charset="0"/>
              </a:rPr>
              <a:t>Registered </a:t>
            </a:r>
            <a:r>
              <a:rPr lang="en-IN" sz="1800" b="1" dirty="0">
                <a:solidFill>
                  <a:prstClr val="black"/>
                </a:solidFill>
                <a:latin typeface="Segoe UI Light" panose="020B0502040204020203" pitchFamily="34" charset="0"/>
                <a:cs typeface="Segoe UI Light" panose="020B0502040204020203" pitchFamily="34" charset="0"/>
              </a:rPr>
              <a:t>Address:</a:t>
            </a:r>
          </a:p>
          <a:p>
            <a:pPr marL="0" indent="0" algn="just">
              <a:lnSpc>
                <a:spcPct val="100000"/>
              </a:lnSpc>
              <a:buFont typeface="Arial" panose="020B0604020202020204" pitchFamily="34" charset="0"/>
              <a:buNone/>
              <a:defRPr/>
            </a:pPr>
            <a:r>
              <a:rPr lang="en-IN" dirty="0" smtClean="0">
                <a:solidFill>
                  <a:prstClr val="black"/>
                </a:solidFill>
                <a:latin typeface="Segoe UI Light" panose="020B0502040204020203" pitchFamily="34" charset="0"/>
                <a:cs typeface="Segoe UI Light" panose="020B0502040204020203" pitchFamily="34" charset="0"/>
              </a:rPr>
              <a:t>H.No </a:t>
            </a:r>
            <a:r>
              <a:rPr lang="en-IN" dirty="0">
                <a:solidFill>
                  <a:prstClr val="black"/>
                </a:solidFill>
                <a:latin typeface="Segoe UI Light" panose="020B0502040204020203" pitchFamily="34" charset="0"/>
                <a:cs typeface="Segoe UI Light" panose="020B0502040204020203" pitchFamily="34" charset="0"/>
              </a:rPr>
              <a:t>22/4/624; Yakutpura;</a:t>
            </a:r>
          </a:p>
          <a:p>
            <a:pPr marL="0" indent="0" algn="just">
              <a:lnSpc>
                <a:spcPct val="100000"/>
              </a:lnSpc>
              <a:buFont typeface="Arial" panose="020B0604020202020204" pitchFamily="34" charset="0"/>
              <a:buNone/>
              <a:defRPr/>
            </a:pPr>
            <a:r>
              <a:rPr lang="en-IN" dirty="0" smtClean="0">
                <a:solidFill>
                  <a:prstClr val="black"/>
                </a:solidFill>
                <a:latin typeface="Segoe UI Light" panose="020B0502040204020203" pitchFamily="34" charset="0"/>
                <a:cs typeface="Segoe UI Light" panose="020B0502040204020203" pitchFamily="34" charset="0"/>
              </a:rPr>
              <a:t>Hyderabad </a:t>
            </a:r>
            <a:r>
              <a:rPr lang="en-IN" dirty="0">
                <a:solidFill>
                  <a:prstClr val="black"/>
                </a:solidFill>
                <a:latin typeface="Segoe UI Light" panose="020B0502040204020203" pitchFamily="34" charset="0"/>
                <a:cs typeface="Segoe UI Light" panose="020B0502040204020203" pitchFamily="34" charset="0"/>
              </a:rPr>
              <a:t>– 500023</a:t>
            </a:r>
          </a:p>
          <a:p>
            <a:pPr marL="0" indent="0" algn="just">
              <a:lnSpc>
                <a:spcPct val="100000"/>
              </a:lnSpc>
              <a:buFont typeface="Arial" panose="020B0604020202020204" pitchFamily="34" charset="0"/>
              <a:buNone/>
              <a:defRPr/>
            </a:pPr>
            <a:r>
              <a:rPr lang="en-IN" dirty="0" smtClean="0">
                <a:solidFill>
                  <a:prstClr val="black"/>
                </a:solidFill>
                <a:latin typeface="Segoe UI Light" panose="020B0502040204020203" pitchFamily="34" charset="0"/>
                <a:cs typeface="Segoe UI Light" panose="020B0502040204020203" pitchFamily="34" charset="0"/>
              </a:rPr>
              <a:t>Telangana</a:t>
            </a:r>
            <a:r>
              <a:rPr lang="en-IN" dirty="0">
                <a:solidFill>
                  <a:prstClr val="black"/>
                </a:solidFill>
                <a:latin typeface="Segoe UI Light" panose="020B0502040204020203" pitchFamily="34" charset="0"/>
                <a:cs typeface="Segoe UI Light" panose="020B0502040204020203" pitchFamily="34" charset="0"/>
              </a:rPr>
              <a:t>; India.</a:t>
            </a:r>
          </a:p>
          <a:p>
            <a:pPr marL="0" indent="0" algn="just">
              <a:lnSpc>
                <a:spcPct val="100000"/>
              </a:lnSpc>
              <a:buFont typeface="Arial" panose="020B0604020202020204" pitchFamily="34" charset="0"/>
              <a:buNone/>
              <a:defRPr/>
            </a:pPr>
            <a:endParaRPr lang="en-IN" dirty="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None/>
              <a:defRPr/>
            </a:pPr>
            <a:r>
              <a:rPr lang="en-IN" sz="1800" b="1" dirty="0">
                <a:solidFill>
                  <a:prstClr val="black"/>
                </a:solidFill>
                <a:latin typeface="Segoe UI Light" panose="020B0502040204020203" pitchFamily="34" charset="0"/>
                <a:cs typeface="Segoe UI Light" panose="020B0502040204020203" pitchFamily="34" charset="0"/>
              </a:rPr>
              <a:t>Operation's Address:</a:t>
            </a:r>
          </a:p>
          <a:p>
            <a:pPr marL="0" indent="0" algn="just">
              <a:lnSpc>
                <a:spcPct val="100000"/>
              </a:lnSpc>
              <a:buNone/>
              <a:defRPr/>
            </a:pPr>
            <a:r>
              <a:rPr lang="en-IN" sz="1800" dirty="0">
                <a:solidFill>
                  <a:prstClr val="black"/>
                </a:solidFill>
                <a:latin typeface="Segoe UI Light" panose="020B0502040204020203" pitchFamily="34" charset="0"/>
                <a:cs typeface="Segoe UI Light" panose="020B0502040204020203" pitchFamily="34" charset="0"/>
              </a:rPr>
              <a:t>Flat no 502, 5</a:t>
            </a:r>
            <a:r>
              <a:rPr lang="en-IN" sz="1800" baseline="30000" dirty="0">
                <a:solidFill>
                  <a:prstClr val="black"/>
                </a:solidFill>
                <a:latin typeface="Segoe UI Light" panose="020B0502040204020203" pitchFamily="34" charset="0"/>
                <a:cs typeface="Segoe UI Light" panose="020B0502040204020203" pitchFamily="34" charset="0"/>
              </a:rPr>
              <a:t>th</a:t>
            </a:r>
            <a:r>
              <a:rPr lang="en-IN" sz="1800" dirty="0">
                <a:solidFill>
                  <a:prstClr val="black"/>
                </a:solidFill>
                <a:latin typeface="Segoe UI Light" panose="020B0502040204020203" pitchFamily="34" charset="0"/>
                <a:cs typeface="Segoe UI Light" panose="020B0502040204020203" pitchFamily="34" charset="0"/>
              </a:rPr>
              <a:t> Floor; </a:t>
            </a:r>
            <a:endParaRPr lang="en-IN" sz="1800" dirty="0" smtClean="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None/>
              <a:defRPr/>
            </a:pPr>
            <a:r>
              <a:rPr lang="en-IN" sz="1800" dirty="0" err="1" smtClean="0">
                <a:solidFill>
                  <a:prstClr val="black"/>
                </a:solidFill>
                <a:latin typeface="Segoe UI Light" panose="020B0502040204020203" pitchFamily="34" charset="0"/>
                <a:cs typeface="Segoe UI Light" panose="020B0502040204020203" pitchFamily="34" charset="0"/>
              </a:rPr>
              <a:t>Sanman</a:t>
            </a:r>
            <a:r>
              <a:rPr lang="en-IN" sz="1800" dirty="0" smtClean="0">
                <a:solidFill>
                  <a:prstClr val="black"/>
                </a:solidFill>
                <a:latin typeface="Segoe UI Light" panose="020B0502040204020203" pitchFamily="34" charset="0"/>
                <a:cs typeface="Segoe UI Light" panose="020B0502040204020203" pitchFamily="34" charset="0"/>
              </a:rPr>
              <a:t> </a:t>
            </a:r>
            <a:r>
              <a:rPr lang="en-IN" sz="1800" dirty="0">
                <a:solidFill>
                  <a:prstClr val="black"/>
                </a:solidFill>
                <a:latin typeface="Segoe UI Light" panose="020B0502040204020203" pitchFamily="34" charset="0"/>
                <a:cs typeface="Segoe UI Light" panose="020B0502040204020203" pitchFamily="34" charset="0"/>
              </a:rPr>
              <a:t>PMR</a:t>
            </a:r>
            <a:r>
              <a:rPr lang="en-IN" sz="1800" dirty="0" smtClean="0">
                <a:solidFill>
                  <a:prstClr val="black"/>
                </a:solidFill>
                <a:latin typeface="Segoe UI Light" panose="020B0502040204020203" pitchFamily="34" charset="0"/>
                <a:cs typeface="Segoe UI Light" panose="020B0502040204020203" pitchFamily="34" charset="0"/>
              </a:rPr>
              <a:t>; </a:t>
            </a:r>
            <a:r>
              <a:rPr lang="en-IN" sz="1800" dirty="0" err="1" smtClean="0">
                <a:solidFill>
                  <a:prstClr val="black"/>
                </a:solidFill>
                <a:latin typeface="Segoe UI Light" panose="020B0502040204020203" pitchFamily="34" charset="0"/>
                <a:cs typeface="Segoe UI Light" panose="020B0502040204020203" pitchFamily="34" charset="0"/>
              </a:rPr>
              <a:t>Saifabad</a:t>
            </a:r>
            <a:r>
              <a:rPr lang="en-IN" sz="1800" dirty="0">
                <a:solidFill>
                  <a:prstClr val="black"/>
                </a:solidFill>
                <a:latin typeface="Segoe UI Light" panose="020B0502040204020203" pitchFamily="34" charset="0"/>
                <a:cs typeface="Segoe UI Light" panose="020B0502040204020203" pitchFamily="34" charset="0"/>
              </a:rPr>
              <a:t>; </a:t>
            </a:r>
            <a:endParaRPr lang="en-IN" sz="1800" dirty="0" smtClean="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None/>
              <a:defRPr/>
            </a:pPr>
            <a:r>
              <a:rPr lang="en-IN" sz="1800" dirty="0" smtClean="0">
                <a:solidFill>
                  <a:prstClr val="black"/>
                </a:solidFill>
                <a:latin typeface="Segoe UI Light" panose="020B0502040204020203" pitchFamily="34" charset="0"/>
                <a:cs typeface="Segoe UI Light" panose="020B0502040204020203" pitchFamily="34" charset="0"/>
              </a:rPr>
              <a:t>Hyderabad </a:t>
            </a:r>
            <a:r>
              <a:rPr lang="en-IN" sz="1800" dirty="0">
                <a:solidFill>
                  <a:prstClr val="black"/>
                </a:solidFill>
                <a:latin typeface="Segoe UI Light" panose="020B0502040204020203" pitchFamily="34" charset="0"/>
                <a:cs typeface="Segoe UI Light" panose="020B0502040204020203" pitchFamily="34" charset="0"/>
              </a:rPr>
              <a:t>– 500004</a:t>
            </a:r>
          </a:p>
          <a:p>
            <a:pPr marL="0" indent="0" algn="just">
              <a:lnSpc>
                <a:spcPct val="100000"/>
              </a:lnSpc>
              <a:buNone/>
              <a:defRPr/>
            </a:pPr>
            <a:r>
              <a:rPr lang="en-IN" sz="1800" dirty="0">
                <a:solidFill>
                  <a:prstClr val="black"/>
                </a:solidFill>
                <a:latin typeface="Segoe UI Light" panose="020B0502040204020203" pitchFamily="34" charset="0"/>
                <a:cs typeface="Segoe UI Light" panose="020B0502040204020203" pitchFamily="34" charset="0"/>
              </a:rPr>
              <a:t>Telangana; India.</a:t>
            </a:r>
          </a:p>
        </p:txBody>
      </p:sp>
      <p:sp>
        <p:nvSpPr>
          <p:cNvPr id="88" name="Rectangle 87"/>
          <p:cNvSpPr/>
          <p:nvPr/>
        </p:nvSpPr>
        <p:spPr>
          <a:xfrm>
            <a:off x="667484" y="291960"/>
            <a:ext cx="2353529" cy="584775"/>
          </a:xfrm>
          <a:prstGeom prst="rect">
            <a:avLst/>
          </a:prstGeom>
        </p:spPr>
        <p:txBody>
          <a:bodyPr wrap="none">
            <a:spAutoFit/>
          </a:bodyPr>
          <a:lstStyle/>
          <a:p>
            <a:r>
              <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conclusion</a:t>
            </a:r>
          </a:p>
        </p:txBody>
      </p:sp>
      <p:pic>
        <p:nvPicPr>
          <p:cNvPr id="93" name="Picture 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15399"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3" name="Text Placeholder 18"/>
          <p:cNvSpPr txBox="1"/>
          <p:nvPr/>
        </p:nvSpPr>
        <p:spPr>
          <a:xfrm>
            <a:off x="9093199" y="1503048"/>
            <a:ext cx="3276601" cy="47072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defRPr/>
            </a:pPr>
            <a:endParaRPr lang="en-IN" sz="1800" b="1" dirty="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Font typeface="Arial" panose="020B0604020202020204" pitchFamily="34" charset="0"/>
              <a:buNone/>
              <a:defRPr/>
            </a:pPr>
            <a:r>
              <a:rPr lang="en-IN" sz="1800" b="1" dirty="0">
                <a:solidFill>
                  <a:prstClr val="black"/>
                </a:solidFill>
                <a:latin typeface="Segoe UI Light" panose="020B0502040204020203" pitchFamily="34" charset="0"/>
                <a:cs typeface="Segoe UI Light" panose="020B0502040204020203" pitchFamily="34" charset="0"/>
              </a:rPr>
              <a:t>Working Hours:</a:t>
            </a:r>
          </a:p>
          <a:p>
            <a:pPr marL="0" indent="0" algn="just">
              <a:lnSpc>
                <a:spcPct val="100000"/>
              </a:lnSpc>
              <a:buFont typeface="Arial" panose="020B0604020202020204" pitchFamily="34" charset="0"/>
              <a:buNone/>
              <a:defRPr/>
            </a:pPr>
            <a:r>
              <a:rPr lang="en-IN" dirty="0">
                <a:solidFill>
                  <a:prstClr val="black"/>
                </a:solidFill>
                <a:latin typeface="Segoe UI Light" panose="020B0502040204020203" pitchFamily="34" charset="0"/>
                <a:cs typeface="Segoe UI Light" panose="020B0502040204020203" pitchFamily="34" charset="0"/>
              </a:rPr>
              <a:t>Mon – Fri 06:00 to 22:30;</a:t>
            </a:r>
          </a:p>
          <a:p>
            <a:pPr marL="0" indent="0" algn="just">
              <a:lnSpc>
                <a:spcPct val="100000"/>
              </a:lnSpc>
              <a:buFont typeface="Arial" panose="020B0604020202020204" pitchFamily="34" charset="0"/>
              <a:buNone/>
              <a:defRPr/>
            </a:pPr>
            <a:r>
              <a:rPr lang="en-IN" dirty="0">
                <a:solidFill>
                  <a:prstClr val="black"/>
                </a:solidFill>
                <a:latin typeface="Segoe UI Light" panose="020B0502040204020203" pitchFamily="34" charset="0"/>
                <a:cs typeface="Segoe UI Light" panose="020B0502040204020203" pitchFamily="34" charset="0"/>
              </a:rPr>
              <a:t>Saturday &amp; Sundays Closed</a:t>
            </a:r>
          </a:p>
          <a:p>
            <a:pPr marL="0" indent="0" algn="just">
              <a:lnSpc>
                <a:spcPct val="100000"/>
              </a:lnSpc>
              <a:buFont typeface="Arial" panose="020B0604020202020204" pitchFamily="34" charset="0"/>
              <a:buNone/>
              <a:defRPr/>
            </a:pPr>
            <a:r>
              <a:rPr lang="en-IN" b="1" dirty="0">
                <a:solidFill>
                  <a:srgbClr val="002060"/>
                </a:solidFill>
                <a:latin typeface="Segoe UI Light" panose="020B0502040204020203" pitchFamily="34" charset="0"/>
                <a:cs typeface="Segoe UI Light" panose="020B0502040204020203" pitchFamily="34" charset="0"/>
              </a:rPr>
              <a:t>To keep seamless </a:t>
            </a:r>
            <a:r>
              <a:rPr lang="en-IN" b="1" dirty="0" smtClean="0">
                <a:solidFill>
                  <a:srgbClr val="002060"/>
                </a:solidFill>
                <a:latin typeface="Segoe UI Light" panose="020B0502040204020203" pitchFamily="34" charset="0"/>
                <a:cs typeface="Segoe UI Light" panose="020B0502040204020203" pitchFamily="34" charset="0"/>
              </a:rPr>
              <a:t>communication </a:t>
            </a:r>
          </a:p>
          <a:p>
            <a:pPr marL="0" indent="0" algn="just">
              <a:lnSpc>
                <a:spcPct val="100000"/>
              </a:lnSpc>
              <a:buFont typeface="Arial" panose="020B0604020202020204" pitchFamily="34" charset="0"/>
              <a:buNone/>
              <a:defRPr/>
            </a:pPr>
            <a:r>
              <a:rPr lang="en-IN" b="1" dirty="0" smtClean="0">
                <a:solidFill>
                  <a:srgbClr val="002060"/>
                </a:solidFill>
                <a:latin typeface="Segoe UI Light" panose="020B0502040204020203" pitchFamily="34" charset="0"/>
                <a:cs typeface="Segoe UI Light" panose="020B0502040204020203" pitchFamily="34" charset="0"/>
              </a:rPr>
              <a:t>we </a:t>
            </a:r>
            <a:r>
              <a:rPr lang="en-IN" b="1" dirty="0">
                <a:solidFill>
                  <a:srgbClr val="002060"/>
                </a:solidFill>
                <a:latin typeface="Segoe UI Light" panose="020B0502040204020203" pitchFamily="34" charset="0"/>
                <a:cs typeface="Segoe UI Light" panose="020B0502040204020203" pitchFamily="34" charset="0"/>
              </a:rPr>
              <a:t>are available 24/7.</a:t>
            </a:r>
          </a:p>
          <a:p>
            <a:pPr marL="0" indent="0" algn="just">
              <a:lnSpc>
                <a:spcPct val="100000"/>
              </a:lnSpc>
              <a:buNone/>
              <a:defRPr/>
            </a:pPr>
            <a:r>
              <a:rPr lang="en-IN" sz="1800" b="1" dirty="0">
                <a:solidFill>
                  <a:prstClr val="black"/>
                </a:solidFill>
                <a:latin typeface="Segoe UI Light" panose="020B0502040204020203" pitchFamily="34" charset="0"/>
                <a:cs typeface="Segoe UI Light" panose="020B0502040204020203" pitchFamily="34" charset="0"/>
              </a:rPr>
              <a:t>Phone Numbers</a:t>
            </a:r>
          </a:p>
          <a:p>
            <a:pPr marL="0" indent="0" algn="just">
              <a:lnSpc>
                <a:spcPct val="100000"/>
              </a:lnSpc>
              <a:buNone/>
              <a:defRPr/>
            </a:pPr>
            <a:r>
              <a:rPr lang="en-IN" sz="1800" dirty="0">
                <a:solidFill>
                  <a:prstClr val="black"/>
                </a:solidFill>
                <a:latin typeface="Segoe UI Light" panose="020B0502040204020203" pitchFamily="34" charset="0"/>
                <a:cs typeface="Segoe UI Light" panose="020B0502040204020203" pitchFamily="34" charset="0"/>
              </a:rPr>
              <a:t>+1(407)309-9620</a:t>
            </a:r>
          </a:p>
          <a:p>
            <a:pPr marL="0" indent="0" algn="just">
              <a:lnSpc>
                <a:spcPct val="100000"/>
              </a:lnSpc>
              <a:buNone/>
              <a:defRPr/>
            </a:pPr>
            <a:r>
              <a:rPr lang="en-IN" sz="1800" dirty="0">
                <a:solidFill>
                  <a:prstClr val="black"/>
                </a:solidFill>
                <a:latin typeface="Segoe UI Light" panose="020B0502040204020203" pitchFamily="34" charset="0"/>
                <a:cs typeface="Segoe UI Light" panose="020B0502040204020203" pitchFamily="34" charset="0"/>
              </a:rPr>
              <a:t>+91-8106436603</a:t>
            </a:r>
          </a:p>
          <a:p>
            <a:pPr marL="0" indent="0" algn="just">
              <a:lnSpc>
                <a:spcPct val="100000"/>
              </a:lnSpc>
              <a:buNone/>
              <a:defRPr/>
            </a:pPr>
            <a:r>
              <a:rPr lang="en-IN" sz="1800" b="1" dirty="0">
                <a:solidFill>
                  <a:prstClr val="black"/>
                </a:solidFill>
                <a:latin typeface="Segoe UI Light" panose="020B0502040204020203" pitchFamily="34" charset="0"/>
                <a:cs typeface="Segoe UI Light" panose="020B0502040204020203" pitchFamily="34" charset="0"/>
              </a:rPr>
              <a:t>E-Mail Address:</a:t>
            </a:r>
          </a:p>
          <a:p>
            <a:pPr marL="0" indent="0" algn="just">
              <a:lnSpc>
                <a:spcPct val="100000"/>
              </a:lnSpc>
              <a:buNone/>
              <a:defRPr/>
            </a:pPr>
            <a:r>
              <a:rPr lang="en-IN" sz="1800" dirty="0">
                <a:solidFill>
                  <a:prstClr val="black"/>
                </a:solidFill>
                <a:latin typeface="Segoe UI Light" panose="020B0502040204020203" pitchFamily="34" charset="0"/>
                <a:cs typeface="Segoe UI Light" panose="020B0502040204020203" pitchFamily="34" charset="0"/>
                <a:hlinkClick r:id="rId3"/>
              </a:rPr>
              <a:t>sdas@vdengg.com</a:t>
            </a:r>
            <a:endParaRPr lang="en-IN" sz="1800" dirty="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None/>
              <a:defRPr/>
            </a:pPr>
            <a:r>
              <a:rPr lang="en-IN" sz="1800" dirty="0">
                <a:solidFill>
                  <a:prstClr val="black"/>
                </a:solidFill>
                <a:latin typeface="Segoe UI Light" panose="020B0502040204020203" pitchFamily="34" charset="0"/>
                <a:cs typeface="Segoe UI Light" panose="020B0502040204020203" pitchFamily="34" charset="0"/>
                <a:hlinkClick r:id="rId4"/>
              </a:rPr>
              <a:t>nadeem@vdengg.com</a:t>
            </a:r>
            <a:endParaRPr lang="en-IN" sz="1800" dirty="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None/>
              <a:defRPr/>
            </a:pPr>
            <a:endParaRPr lang="en-IN" sz="1800" dirty="0">
              <a:solidFill>
                <a:prstClr val="black"/>
              </a:solidFill>
              <a:latin typeface="Segoe UI Light" panose="020B0502040204020203" pitchFamily="34" charset="0"/>
              <a:cs typeface="Segoe UI Light" panose="020B0502040204020203" pitchFamily="34" charset="0"/>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1730" y="1807730"/>
            <a:ext cx="527985" cy="532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36628" y="3744005"/>
            <a:ext cx="530373" cy="520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69651" y="4884512"/>
            <a:ext cx="541816" cy="531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36628" y="1883838"/>
            <a:ext cx="637266" cy="595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1679" y="902134"/>
            <a:ext cx="4965609" cy="5752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7" name="Rectangle 86"/>
          <p:cNvSpPr/>
          <p:nvPr/>
        </p:nvSpPr>
        <p:spPr>
          <a:xfrm>
            <a:off x="1036457" y="4412439"/>
            <a:ext cx="1370194" cy="646331"/>
          </a:xfrm>
          <a:prstGeom prst="rect">
            <a:avLst/>
          </a:prstGeom>
        </p:spPr>
        <p:txBody>
          <a:bodyPr wrap="square">
            <a:spAutoFit/>
          </a:bodyPr>
          <a:lstStyle/>
          <a:p>
            <a:pPr algn="ctr">
              <a:defRPr/>
            </a:pPr>
            <a:r>
              <a:rPr lang="en-IN" b="1" kern="0" dirty="0">
                <a:solidFill>
                  <a:srgbClr val="E34545"/>
                </a:solidFill>
              </a:rPr>
              <a:t>Head Office</a:t>
            </a:r>
          </a:p>
          <a:p>
            <a:pPr algn="ctr">
              <a:defRPr/>
            </a:pPr>
            <a:r>
              <a:rPr lang="en-IN" b="1" kern="0" dirty="0">
                <a:solidFill>
                  <a:srgbClr val="E34545"/>
                </a:solidFill>
              </a:rPr>
              <a:t>Hyderabad</a:t>
            </a:r>
          </a:p>
        </p:txBody>
      </p:sp>
    </p:spTree>
    <p:extLst>
      <p:ext uri="{BB962C8B-B14F-4D97-AF65-F5344CB8AC3E}">
        <p14:creationId xmlns:p14="http://schemas.microsoft.com/office/powerpoint/2010/main" val="18750874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23661"/>
          <a:stretch>
            <a:fillRect/>
          </a:stretch>
        </p:blipFill>
        <p:spPr>
          <a:xfrm>
            <a:off x="-1" y="0"/>
            <a:ext cx="12192001" cy="5355771"/>
          </a:xfrm>
          <a:prstGeom prst="rect">
            <a:avLst/>
          </a:prstGeom>
        </p:spPr>
      </p:pic>
      <p:sp>
        <p:nvSpPr>
          <p:cNvPr id="6" name="TextBox 5"/>
          <p:cNvSpPr txBox="1"/>
          <p:nvPr/>
        </p:nvSpPr>
        <p:spPr>
          <a:xfrm>
            <a:off x="2238750" y="4095980"/>
            <a:ext cx="9821918" cy="1200329"/>
          </a:xfrm>
          <a:prstGeom prst="rect">
            <a:avLst/>
          </a:prstGeom>
          <a:noFill/>
          <a:ln>
            <a:noFill/>
          </a:ln>
        </p:spPr>
        <p:txBody>
          <a:bodyPr wrap="square" rtlCol="0">
            <a:spAutoFit/>
          </a:bodyPr>
          <a:lstStyle/>
          <a:p>
            <a:r>
              <a:rPr lang="en-US" sz="2400" dirty="0" smtClean="0">
                <a:solidFill>
                  <a:schemeClr val="accent4"/>
                </a:solidFill>
                <a:latin typeface="Segoe UI Light" panose="020B0502040204020203" pitchFamily="34" charset="0"/>
                <a:cs typeface="Segoe UI Light" panose="020B0502040204020203" pitchFamily="34" charset="0"/>
              </a:rPr>
              <a:t>Mr. </a:t>
            </a:r>
            <a:r>
              <a:rPr lang="en-US" sz="2400" dirty="0">
                <a:solidFill>
                  <a:schemeClr val="accent4"/>
                </a:solidFill>
                <a:latin typeface="Segoe UI Light" panose="020B0502040204020203" pitchFamily="34" charset="0"/>
                <a:cs typeface="Segoe UI Light" panose="020B0502040204020203" pitchFamily="34" charset="0"/>
              </a:rPr>
              <a:t>Shambaditya Das, </a:t>
            </a:r>
            <a:endParaRPr lang="en-US" sz="2400" dirty="0" smtClean="0">
              <a:solidFill>
                <a:schemeClr val="accent4"/>
              </a:solidFill>
              <a:latin typeface="Segoe UI Light" panose="020B0502040204020203" pitchFamily="34" charset="0"/>
              <a:cs typeface="Segoe UI Light" panose="020B0502040204020203" pitchFamily="34" charset="0"/>
            </a:endParaRPr>
          </a:p>
          <a:p>
            <a:r>
              <a:rPr lang="en-US" sz="2400" dirty="0">
                <a:solidFill>
                  <a:schemeClr val="accent4"/>
                </a:solidFill>
                <a:latin typeface="Segoe UI Light" panose="020B0502040204020203" pitchFamily="34" charset="0"/>
                <a:cs typeface="Segoe UI Light" panose="020B0502040204020203" pitchFamily="34" charset="0"/>
              </a:rPr>
              <a:t>BD Manager, </a:t>
            </a:r>
          </a:p>
          <a:p>
            <a:r>
              <a:rPr lang="en-US" sz="2400" b="1" dirty="0">
                <a:solidFill>
                  <a:schemeClr val="accent4"/>
                </a:solidFill>
                <a:latin typeface="Segoe UI Light" panose="020B0502040204020203" pitchFamily="34" charset="0"/>
                <a:cs typeface="Segoe UI Light" panose="020B0502040204020203" pitchFamily="34" charset="0"/>
              </a:rPr>
              <a:t>Virtual Design Engineering Consultants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TotalTime>
  <Words>1233</Words>
  <Application>Microsoft Office PowerPoint</Application>
  <PresentationFormat>Custom</PresentationFormat>
  <Paragraphs>193</Paragraphs>
  <Slides>40</Slides>
  <Notes>7</Notes>
  <HiddenSlides>0</HiddenSlides>
  <MMClips>0</MMClips>
  <ScaleCrop>false</ScaleCrop>
  <HeadingPairs>
    <vt:vector size="4" baseType="variant">
      <vt:variant>
        <vt:lpstr>Theme</vt:lpstr>
      </vt:variant>
      <vt:variant>
        <vt:i4>3</vt:i4>
      </vt:variant>
      <vt:variant>
        <vt:lpstr>Slide Titles</vt:lpstr>
      </vt:variant>
      <vt:variant>
        <vt:i4>40</vt:i4>
      </vt:variant>
    </vt:vector>
  </HeadingPairs>
  <TitlesOfParts>
    <vt:vector size="43" baseType="lpstr">
      <vt:lpstr>1_Office Theme</vt:lpstr>
      <vt:lpstr>6_Office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Shekhar Naik</dc:creator>
  <cp:lastModifiedBy>NADEEM</cp:lastModifiedBy>
  <cp:revision>296</cp:revision>
  <cp:lastPrinted>2018-01-17T10:13:00Z</cp:lastPrinted>
  <dcterms:created xsi:type="dcterms:W3CDTF">2018-01-15T10:50:00Z</dcterms:created>
  <dcterms:modified xsi:type="dcterms:W3CDTF">2022-03-01T12:32:57Z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1033-11.2.0.9984</vt:lpwstr>
  </property>
</Properties>
</file>